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media/image7.jpg" ContentType="image/jpg"/>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03.jpg" ContentType="image/jpg"/>
  <Override PartName="/ppt/media/image107.jpg" ContentType="image/jpg"/>
  <Override PartName="/ppt/media/image109.jpg" ContentType="image/jpg"/>
  <Override PartName="/ppt/media/image110.jpg" ContentType="image/jpg"/>
  <Override PartName="/ppt/media/image111.jpg" ContentType="image/jpg"/>
  <Override PartName="/ppt/media/image112.jpg" ContentType="image/jpg"/>
  <Override PartName="/ppt/media/image114.jpg" ContentType="image/jpg"/>
  <Override PartName="/ppt/media/image116.jpg" ContentType="image/jpg"/>
  <Override PartName="/ppt/media/image121.jpg" ContentType="image/jpg"/>
  <Override PartName="/ppt/media/image122.jpg" ContentType="image/jpg"/>
  <Override PartName="/ppt/media/image124.jpg" ContentType="image/jpg"/>
  <Override PartName="/ppt/media/image130.jpg" ContentType="image/jpg"/>
  <Override PartName="/ppt/media/image131.jpg" ContentType="image/jp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41.jpg" ContentType="image/jpg"/>
  <Override PartName="/ppt/media/image142.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60.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687" r:id="rId3"/>
    <p:sldMasterId id="2147483715" r:id="rId4"/>
  </p:sldMasterIdLst>
  <p:notesMasterIdLst>
    <p:notesMasterId r:id="rId93"/>
  </p:notesMasterIdLst>
  <p:handoutMasterIdLst>
    <p:handoutMasterId r:id="rId94"/>
  </p:handoutMasterIdLst>
  <p:sldIdLst>
    <p:sldId id="259" r:id="rId5"/>
    <p:sldId id="2076137800" r:id="rId6"/>
    <p:sldId id="2076137801" r:id="rId7"/>
    <p:sldId id="2076137145" r:id="rId8"/>
    <p:sldId id="4535" r:id="rId9"/>
    <p:sldId id="4610" r:id="rId10"/>
    <p:sldId id="4612" r:id="rId11"/>
    <p:sldId id="2076137116" r:id="rId12"/>
    <p:sldId id="10393" r:id="rId13"/>
    <p:sldId id="2076137802" r:id="rId14"/>
    <p:sldId id="10392" r:id="rId15"/>
    <p:sldId id="11682" r:id="rId16"/>
    <p:sldId id="11669" r:id="rId17"/>
    <p:sldId id="11684" r:id="rId18"/>
    <p:sldId id="11686" r:id="rId19"/>
    <p:sldId id="11692" r:id="rId20"/>
    <p:sldId id="11693" r:id="rId21"/>
    <p:sldId id="1416" r:id="rId22"/>
    <p:sldId id="11671" r:id="rId23"/>
    <p:sldId id="11685" r:id="rId24"/>
    <p:sldId id="11709" r:id="rId25"/>
    <p:sldId id="11687" r:id="rId26"/>
    <p:sldId id="11712" r:id="rId27"/>
    <p:sldId id="11688" r:id="rId28"/>
    <p:sldId id="11691" r:id="rId29"/>
    <p:sldId id="11667" r:id="rId30"/>
    <p:sldId id="11700" r:id="rId31"/>
    <p:sldId id="10819" r:id="rId32"/>
    <p:sldId id="2076136495" r:id="rId33"/>
    <p:sldId id="2076136496" r:id="rId34"/>
    <p:sldId id="2044" r:id="rId35"/>
    <p:sldId id="2045" r:id="rId36"/>
    <p:sldId id="2076136503" r:id="rId37"/>
    <p:sldId id="2047" r:id="rId38"/>
    <p:sldId id="359" r:id="rId39"/>
    <p:sldId id="2048" r:id="rId40"/>
    <p:sldId id="1895" r:id="rId41"/>
    <p:sldId id="11672" r:id="rId42"/>
    <p:sldId id="265" r:id="rId43"/>
    <p:sldId id="266" r:id="rId44"/>
    <p:sldId id="267" r:id="rId45"/>
    <p:sldId id="268" r:id="rId46"/>
    <p:sldId id="269" r:id="rId47"/>
    <p:sldId id="272" r:id="rId48"/>
    <p:sldId id="273" r:id="rId49"/>
    <p:sldId id="274" r:id="rId50"/>
    <p:sldId id="11695" r:id="rId51"/>
    <p:sldId id="11696" r:id="rId52"/>
    <p:sldId id="11697" r:id="rId53"/>
    <p:sldId id="11698" r:id="rId54"/>
    <p:sldId id="11673" r:id="rId55"/>
    <p:sldId id="11668" r:id="rId56"/>
    <p:sldId id="11674" r:id="rId57"/>
    <p:sldId id="11675" r:id="rId58"/>
    <p:sldId id="277" r:id="rId59"/>
    <p:sldId id="11676" r:id="rId60"/>
    <p:sldId id="11677" r:id="rId61"/>
    <p:sldId id="11678" r:id="rId62"/>
    <p:sldId id="11679" r:id="rId63"/>
    <p:sldId id="11703" r:id="rId64"/>
    <p:sldId id="11704" r:id="rId65"/>
    <p:sldId id="11680" r:id="rId66"/>
    <p:sldId id="11701" r:id="rId67"/>
    <p:sldId id="11702" r:id="rId68"/>
    <p:sldId id="11710" r:id="rId69"/>
    <p:sldId id="2076137803" r:id="rId70"/>
    <p:sldId id="2437" r:id="rId71"/>
    <p:sldId id="2076137796" r:id="rId72"/>
    <p:sldId id="1817" r:id="rId73"/>
    <p:sldId id="2076137797" r:id="rId74"/>
    <p:sldId id="1830" r:id="rId75"/>
    <p:sldId id="1850" r:id="rId76"/>
    <p:sldId id="1835" r:id="rId77"/>
    <p:sldId id="2438" r:id="rId78"/>
    <p:sldId id="2076137798" r:id="rId79"/>
    <p:sldId id="2436" r:id="rId80"/>
    <p:sldId id="11699" r:id="rId81"/>
    <p:sldId id="278" r:id="rId82"/>
    <p:sldId id="279" r:id="rId83"/>
    <p:sldId id="11708" r:id="rId84"/>
    <p:sldId id="11689" r:id="rId85"/>
    <p:sldId id="11707" r:id="rId86"/>
    <p:sldId id="11706" r:id="rId87"/>
    <p:sldId id="2439" r:id="rId88"/>
    <p:sldId id="2076137795" r:id="rId89"/>
    <p:sldId id="2076137792" r:id="rId90"/>
    <p:sldId id="11705" r:id="rId91"/>
    <p:sldId id="176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0578" autoAdjust="0"/>
  </p:normalViewPr>
  <p:slideViewPr>
    <p:cSldViewPr snapToGrid="0">
      <p:cViewPr varScale="1">
        <p:scale>
          <a:sx n="74" d="100"/>
          <a:sy n="74" d="100"/>
        </p:scale>
        <p:origin x="946" y="72"/>
      </p:cViewPr>
      <p:guideLst/>
    </p:cSldViewPr>
  </p:slideViewPr>
  <p:notesTextViewPr>
    <p:cViewPr>
      <p:scale>
        <a:sx n="1" d="1"/>
        <a:sy n="1" d="1"/>
      </p:scale>
      <p:origin x="0" y="0"/>
    </p:cViewPr>
  </p:notesTextViewPr>
  <p:notesViewPr>
    <p:cSldViewPr snapToGrid="0">
      <p:cViewPr varScale="1">
        <p:scale>
          <a:sx n="48" d="100"/>
          <a:sy n="48" d="100"/>
        </p:scale>
        <p:origin x="275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Price</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124548"/>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153640" y="701981"/>
          <a:ext cx="1859571" cy="1859876"/>
        </a:xfrm>
        <a:prstGeom prst="ellipse">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14999"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463404" y="1012015"/>
        <a:ext cx="1240044" cy="1239808"/>
      </dsp:txXfrm>
    </dsp:sp>
    <dsp:sp modelId="{43FFC5F6-CF74-44EF-9F07-B7D2F3186D34}">
      <dsp:nvSpPr>
        <dsp:cNvPr id="0" name=""/>
        <dsp:cNvSpPr/>
      </dsp:nvSpPr>
      <dsp:spPr>
        <a:xfrm rot="2700000">
          <a:off x="7230838"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29406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41484" y="1012015"/>
        <a:ext cx="1240044" cy="1239808"/>
      </dsp:txXfrm>
    </dsp:sp>
    <dsp:sp modelId="{EE81E49E-E3D2-4977-95A7-EB0EC6C3DFFE}">
      <dsp:nvSpPr>
        <dsp:cNvPr id="0" name=""/>
        <dsp:cNvSpPr/>
      </dsp:nvSpPr>
      <dsp:spPr>
        <a:xfrm rot="2700000">
          <a:off x="530990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37214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Price</a:t>
          </a:r>
        </a:p>
      </dsp:txBody>
      <dsp:txXfrm>
        <a:off x="5619563" y="1012015"/>
        <a:ext cx="1240044" cy="1239808"/>
      </dsp:txXfrm>
    </dsp:sp>
    <dsp:sp modelId="{8E0BEC49-26B5-452A-AF68-89310487AB8F}">
      <dsp:nvSpPr>
        <dsp:cNvPr id="0" name=""/>
        <dsp:cNvSpPr/>
      </dsp:nvSpPr>
      <dsp:spPr>
        <a:xfrm rot="2700000">
          <a:off x="3387987" y="702078"/>
          <a:ext cx="1859356" cy="1859356"/>
        </a:xfrm>
        <a:prstGeom prst="teardrop">
          <a:avLst>
            <a:gd name="adj" fmla="val 100000"/>
          </a:avLst>
        </a:prstGeom>
        <a:solidFill>
          <a:srgbClr val="124548"/>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50228"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698633" y="1012015"/>
        <a:ext cx="1240044" cy="1239808"/>
      </dsp:txXfrm>
    </dsp:sp>
    <dsp:sp modelId="{EB7CFF83-359C-4AE6-87BE-FF43DF04D97A}">
      <dsp:nvSpPr>
        <dsp:cNvPr id="0" name=""/>
        <dsp:cNvSpPr/>
      </dsp:nvSpPr>
      <dsp:spPr>
        <a:xfrm rot="2700000">
          <a:off x="1466066" y="702078"/>
          <a:ext cx="1859356" cy="1859356"/>
        </a:xfrm>
        <a:prstGeom prst="teardrop">
          <a:avLst>
            <a:gd name="adj" fmla="val 100000"/>
          </a:avLst>
        </a:prstGeom>
        <a:solidFill>
          <a:srgbClr val="1245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28307"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776712" y="1012015"/>
        <a:ext cx="1240044" cy="12398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A17D95-EE74-4680-BEC8-B2EBADA6C1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F788F4C-7AED-4EB6-AD02-931F34CF05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E39EC2-C9AF-48E2-A234-804D16863469}" type="datetimeFigureOut">
              <a:rPr lang="en-GB" smtClean="0"/>
              <a:t>10/07/2021</a:t>
            </a:fld>
            <a:endParaRPr lang="en-GB"/>
          </a:p>
        </p:txBody>
      </p:sp>
      <p:sp>
        <p:nvSpPr>
          <p:cNvPr id="4" name="Footer Placeholder 3">
            <a:extLst>
              <a:ext uri="{FF2B5EF4-FFF2-40B4-BE49-F238E27FC236}">
                <a16:creationId xmlns:a16="http://schemas.microsoft.com/office/drawing/2014/main" id="{CA122B00-27B8-4190-8DCF-CCD6F54F9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8F5DE79-8AC8-4DEA-B0AC-FBBF29E8EA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D711B2-E30F-4B7D-AC1A-DE2202420FCC}" type="slidenum">
              <a:rPr lang="en-GB" smtClean="0"/>
              <a:t>‹#›</a:t>
            </a:fld>
            <a:endParaRPr lang="en-GB"/>
          </a:p>
        </p:txBody>
      </p:sp>
    </p:spTree>
    <p:extLst>
      <p:ext uri="{BB962C8B-B14F-4D97-AF65-F5344CB8AC3E}">
        <p14:creationId xmlns:p14="http://schemas.microsoft.com/office/powerpoint/2010/main" val="281188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7FAAF-A9C3-4A30-B48E-F103E6666FBE}" type="datetimeFigureOut">
              <a:rPr lang="en-GB" smtClean="0"/>
              <a:t>10/07/2021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4A407-23FD-4204-83F7-7C93442C7350}" type="slidenum">
              <a:rPr lang="en-GB" smtClean="0"/>
              <a:t>‹#›</a:t>
            </a:fld>
            <a:endParaRPr lang="en-GB"/>
          </a:p>
        </p:txBody>
      </p:sp>
    </p:spTree>
    <p:extLst>
      <p:ext uri="{BB962C8B-B14F-4D97-AF65-F5344CB8AC3E}">
        <p14:creationId xmlns:p14="http://schemas.microsoft.com/office/powerpoint/2010/main" val="122900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owerapps.microsoft.com/en-us/pric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powerapps.microsoft.com/en-us/pricing/" TargetMode="External"/><Relationship Id="rId4" Type="http://schemas.openxmlformats.org/officeDocument/2006/relationships/hyperlink" Target="https://powerapps.microsoft.com/en-us/blog/new-licensing-options-for-powerapps-and-flow/"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powerapps/maker/canvas-apps/working-with-variables"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docs.microsoft.com/en-us/powerapps/maker/canvas-apps/create-update-collection" TargetMode="External"/><Relationship Id="rId4" Type="http://schemas.openxmlformats.org/officeDocument/2006/relationships/hyperlink" Target="https://docs.microsoft.com/en-us/powerapps/maker/canvas-apps/formula-referenc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patch"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powerapps/maker/model-driven-apps/embedded-canvas-app-add-classic-designer"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www.sharepointpals.com/post/step-by-step-procedure-to-call-sharepoint-office-365-rest-api-from-microsoft-flow/"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powerapps.microsoft.com/en-us/blog/category/case-studie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21</a:t>
            </a:fld>
            <a:endParaRPr lang="en-GB"/>
          </a:p>
        </p:txBody>
      </p:sp>
    </p:spTree>
    <p:extLst>
      <p:ext uri="{BB962C8B-B14F-4D97-AF65-F5344CB8AC3E}">
        <p14:creationId xmlns:p14="http://schemas.microsoft.com/office/powerpoint/2010/main" val="1951831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22</a:t>
            </a:fld>
            <a:endParaRPr lang="en-GB"/>
          </a:p>
        </p:txBody>
      </p:sp>
    </p:spTree>
    <p:extLst>
      <p:ext uri="{BB962C8B-B14F-4D97-AF65-F5344CB8AC3E}">
        <p14:creationId xmlns:p14="http://schemas.microsoft.com/office/powerpoint/2010/main" val="149743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23</a:t>
            </a:fld>
            <a:endParaRPr lang="en-GB"/>
          </a:p>
        </p:txBody>
      </p:sp>
    </p:spTree>
    <p:extLst>
      <p:ext uri="{BB962C8B-B14F-4D97-AF65-F5344CB8AC3E}">
        <p14:creationId xmlns:p14="http://schemas.microsoft.com/office/powerpoint/2010/main" val="397098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https://docs.microsoft.com/en-us/power-platform/admin/pricing-billing-skus</a:t>
            </a:r>
            <a:r>
              <a:rPr lang="en-GB" dirty="0"/>
              <a:t> </a:t>
            </a:r>
          </a:p>
          <a:p>
            <a:endParaRPr lang="en-GB" dirty="0"/>
          </a:p>
          <a:p>
            <a:r>
              <a:rPr lang="en-GB" dirty="0">
                <a:hlinkClick r:id="rId4"/>
              </a:rPr>
              <a:t>https://powerapps.microsoft.com/en-us/blog/new-licensing-options-for-powerapps-and-flow/</a:t>
            </a:r>
            <a:endParaRPr lang="en-GB" dirty="0"/>
          </a:p>
          <a:p>
            <a:endParaRPr lang="en-GB" dirty="0"/>
          </a:p>
          <a:p>
            <a:r>
              <a:rPr lang="en-GB" dirty="0">
                <a:hlinkClick r:id="rId5"/>
              </a:rPr>
              <a:t>https://powerapps.microsoft.com/en-us/pricing/</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24</a:t>
            </a:fld>
            <a:endParaRPr lang="en-GB"/>
          </a:p>
        </p:txBody>
      </p:sp>
    </p:spTree>
    <p:extLst>
      <p:ext uri="{BB962C8B-B14F-4D97-AF65-F5344CB8AC3E}">
        <p14:creationId xmlns:p14="http://schemas.microsoft.com/office/powerpoint/2010/main" val="188467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25</a:t>
            </a:fld>
            <a:endParaRPr lang="en-GB"/>
          </a:p>
        </p:txBody>
      </p:sp>
    </p:spTree>
    <p:extLst>
      <p:ext uri="{BB962C8B-B14F-4D97-AF65-F5344CB8AC3E}">
        <p14:creationId xmlns:p14="http://schemas.microsoft.com/office/powerpoint/2010/main" val="3954364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26</a:t>
            </a:fld>
            <a:endParaRPr lang="en-GB"/>
          </a:p>
        </p:txBody>
      </p:sp>
    </p:spTree>
    <p:extLst>
      <p:ext uri="{BB962C8B-B14F-4D97-AF65-F5344CB8AC3E}">
        <p14:creationId xmlns:p14="http://schemas.microsoft.com/office/powerpoint/2010/main" val="4273247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27</a:t>
            </a:fld>
            <a:endParaRPr lang="en-GB"/>
          </a:p>
        </p:txBody>
      </p:sp>
    </p:spTree>
    <p:extLst>
      <p:ext uri="{BB962C8B-B14F-4D97-AF65-F5344CB8AC3E}">
        <p14:creationId xmlns:p14="http://schemas.microsoft.com/office/powerpoint/2010/main" val="423893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38</a:t>
            </a:fld>
            <a:endParaRPr lang="en-GB"/>
          </a:p>
        </p:txBody>
      </p:sp>
    </p:spTree>
    <p:extLst>
      <p:ext uri="{BB962C8B-B14F-4D97-AF65-F5344CB8AC3E}">
        <p14:creationId xmlns:p14="http://schemas.microsoft.com/office/powerpoint/2010/main" val="401705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00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52</a:t>
            </a:fld>
            <a:endParaRPr lang="en-GB"/>
          </a:p>
        </p:txBody>
      </p:sp>
    </p:spTree>
    <p:extLst>
      <p:ext uri="{BB962C8B-B14F-4D97-AF65-F5344CB8AC3E}">
        <p14:creationId xmlns:p14="http://schemas.microsoft.com/office/powerpoint/2010/main" val="169935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https://docs.microsoft.com/en-us/powerapps/maker/canvas-apps/formula-reference</a:t>
            </a:r>
            <a:r>
              <a:rPr lang="en-GB" dirty="0"/>
              <a:t> </a:t>
            </a:r>
          </a:p>
          <a:p>
            <a:endParaRPr lang="en-GB" dirty="0"/>
          </a:p>
          <a:p>
            <a:r>
              <a:rPr lang="en-GB" dirty="0"/>
              <a:t>Edit Screen - Item</a:t>
            </a:r>
          </a:p>
          <a:p>
            <a:r>
              <a:rPr lang="en-GB" dirty="0"/>
              <a:t> - Gallery3.Selected</a:t>
            </a:r>
          </a:p>
          <a:p>
            <a:endParaRPr lang="en-GB" dirty="0"/>
          </a:p>
          <a:p>
            <a:r>
              <a:rPr lang="en-GB" dirty="0"/>
              <a:t>Default Mode </a:t>
            </a:r>
          </a:p>
          <a:p>
            <a:r>
              <a:rPr lang="en-GB" dirty="0" err="1"/>
              <a:t>FormMode.View</a:t>
            </a:r>
            <a:r>
              <a:rPr lang="en-GB" dirty="0"/>
              <a:t>, New, Edit</a:t>
            </a:r>
          </a:p>
          <a:p>
            <a:endParaRPr lang="en-GB" dirty="0"/>
          </a:p>
          <a:p>
            <a:r>
              <a:rPr lang="en-GB" dirty="0" err="1"/>
              <a:t>onSelect</a:t>
            </a:r>
            <a:endParaRPr lang="en-GB" dirty="0"/>
          </a:p>
          <a:p>
            <a:r>
              <a:rPr lang="en-GB" dirty="0"/>
              <a:t>	</a:t>
            </a:r>
            <a:r>
              <a:rPr lang="en-GB" dirty="0" err="1"/>
              <a:t>ViewForm</a:t>
            </a:r>
            <a:r>
              <a:rPr lang="en-GB" dirty="0"/>
              <a:t>(Form1)</a:t>
            </a:r>
          </a:p>
          <a:p>
            <a:r>
              <a:rPr lang="en-GB" dirty="0"/>
              <a:t>	</a:t>
            </a:r>
            <a:r>
              <a:rPr lang="en-GB" dirty="0" err="1"/>
              <a:t>EditFolrm</a:t>
            </a:r>
            <a:r>
              <a:rPr lang="en-GB" dirty="0"/>
              <a:t>(Form1)</a:t>
            </a:r>
          </a:p>
          <a:p>
            <a:r>
              <a:rPr lang="en-GB" dirty="0"/>
              <a:t>	</a:t>
            </a:r>
            <a:r>
              <a:rPr lang="en-GB" dirty="0" err="1"/>
              <a:t>NewForm</a:t>
            </a:r>
            <a:r>
              <a:rPr lang="en-GB" dirty="0"/>
              <a:t>(Form1)</a:t>
            </a:r>
          </a:p>
          <a:p>
            <a:endParaRPr lang="en-GB" dirty="0"/>
          </a:p>
          <a:p>
            <a:r>
              <a:rPr lang="en-GB" dirty="0"/>
              <a:t>	</a:t>
            </a:r>
            <a:r>
              <a:rPr lang="en-GB" dirty="0" err="1"/>
              <a:t>ResetForm</a:t>
            </a:r>
            <a:r>
              <a:rPr lang="en-GB" dirty="0"/>
              <a:t>(Form1)</a:t>
            </a:r>
          </a:p>
          <a:p>
            <a:r>
              <a:rPr lang="en-GB" dirty="0"/>
              <a:t>	</a:t>
            </a:r>
            <a:r>
              <a:rPr lang="en-GB" dirty="0" err="1"/>
              <a:t>SubmitForm</a:t>
            </a:r>
            <a:r>
              <a:rPr lang="en-GB" dirty="0"/>
              <a:t>(Form1)</a:t>
            </a:r>
          </a:p>
          <a:p>
            <a:endParaRPr lang="en-GB" dirty="0"/>
          </a:p>
          <a:p>
            <a:r>
              <a:rPr lang="en-GB" dirty="0"/>
              <a:t>Visible</a:t>
            </a:r>
          </a:p>
          <a:p>
            <a:r>
              <a:rPr lang="en-GB" dirty="0"/>
              <a:t>If(Form1.Mode = </a:t>
            </a:r>
            <a:r>
              <a:rPr lang="en-GB" dirty="0" err="1"/>
              <a:t>FormMode.Edit,true,false</a:t>
            </a:r>
            <a:r>
              <a:rPr lang="en-GB" dirty="0"/>
              <a:t>)</a:t>
            </a:r>
          </a:p>
          <a:p>
            <a:endParaRPr lang="en-GB" dirty="0"/>
          </a:p>
          <a:p>
            <a:r>
              <a:rPr lang="en-GB" dirty="0"/>
              <a:t>cancel</a:t>
            </a:r>
          </a:p>
          <a:p>
            <a:r>
              <a:rPr lang="en-GB" dirty="0"/>
              <a:t>!(Form1.Mode = </a:t>
            </a:r>
            <a:r>
              <a:rPr lang="en-GB" dirty="0" err="1"/>
              <a:t>FormMode.View</a:t>
            </a:r>
            <a:r>
              <a:rPr lang="en-GB" dirty="0"/>
              <a:t>)</a:t>
            </a:r>
          </a:p>
          <a:p>
            <a:endParaRPr lang="en-GB" dirty="0"/>
          </a:p>
          <a:p>
            <a:r>
              <a:rPr lang="en-GB" dirty="0"/>
              <a:t>cascading</a:t>
            </a:r>
          </a:p>
          <a:p>
            <a:r>
              <a:rPr lang="en-GB" dirty="0"/>
              <a:t> - Country - Sort(Distinct(</a:t>
            </a:r>
            <a:r>
              <a:rPr lang="en-GB" dirty="0" err="1"/>
              <a:t>Country,Title</a:t>
            </a:r>
            <a:r>
              <a:rPr lang="en-GB" dirty="0"/>
              <a:t>),Result)</a:t>
            </a:r>
          </a:p>
          <a:p>
            <a:r>
              <a:rPr lang="en-GB" dirty="0"/>
              <a:t> - State - Filter(</a:t>
            </a:r>
            <a:r>
              <a:rPr lang="en-GB" dirty="0" err="1"/>
              <a:t>Country,Title</a:t>
            </a:r>
            <a:r>
              <a:rPr lang="en-GB" dirty="0"/>
              <a:t>=Dropdown1.Selected.Result)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254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64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986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https://docs.microsoft.com/en-us/powerapps/maker/canvas-apps/working-with-variables</a:t>
            </a:r>
            <a:endParaRPr lang="en-GB" dirty="0"/>
          </a:p>
          <a:p>
            <a:endParaRPr lang="en-GB" dirty="0">
              <a:hlinkClick r:id="rId4"/>
            </a:endParaRPr>
          </a:p>
          <a:p>
            <a:r>
              <a:rPr lang="en-GB" dirty="0">
                <a:hlinkClick r:id="rId4"/>
              </a:rPr>
              <a:t>https://docs.microsoft.com/en-us/powerapps/maker/canvas-apps/formula-reference</a:t>
            </a:r>
            <a:r>
              <a:rPr lang="en-GB" dirty="0"/>
              <a:t> </a:t>
            </a:r>
          </a:p>
          <a:p>
            <a:endParaRPr lang="en-GB" dirty="0"/>
          </a:p>
          <a:p>
            <a:r>
              <a:rPr lang="en-GB" dirty="0">
                <a:hlinkClick r:id="rId5"/>
              </a:rPr>
              <a:t>https://docs.microsoft.com/en-us/powerapps/maker/canvas-apps/create-update-collection</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59</a:t>
            </a:fld>
            <a:endParaRPr lang="en-GB"/>
          </a:p>
        </p:txBody>
      </p:sp>
    </p:spTree>
    <p:extLst>
      <p:ext uri="{BB962C8B-B14F-4D97-AF65-F5344CB8AC3E}">
        <p14:creationId xmlns:p14="http://schemas.microsoft.com/office/powerpoint/2010/main" val="1809600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36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9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83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635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https://docs.microsoft.com/en-us/powerapps/maker/canvas-apps/functions/function-patch</a:t>
            </a:r>
            <a:endParaRPr lang="en-GB" dirty="0"/>
          </a:p>
          <a:p>
            <a:endParaRPr lang="en-GB" dirty="0"/>
          </a:p>
          <a:p>
            <a:r>
              <a:rPr lang="en-GB" dirty="0"/>
              <a:t>Patch(</a:t>
            </a:r>
            <a:r>
              <a:rPr lang="en-GB" dirty="0" err="1"/>
              <a:t>ListName,Defaults</a:t>
            </a:r>
            <a:r>
              <a:rPr lang="en-GB" dirty="0"/>
              <a:t>(</a:t>
            </a:r>
            <a:r>
              <a:rPr lang="en-GB" dirty="0" err="1"/>
              <a:t>ListName</a:t>
            </a:r>
            <a:r>
              <a:rPr lang="en-GB" dirty="0"/>
              <a:t>),{</a:t>
            </a:r>
          </a:p>
          <a:p>
            <a:r>
              <a:rPr lang="en-GB" dirty="0"/>
              <a:t>    </a:t>
            </a:r>
            <a:r>
              <a:rPr lang="en-GB" dirty="0" err="1"/>
              <a:t>Title:txtticketname.Text</a:t>
            </a:r>
            <a:r>
              <a:rPr lang="en-GB" dirty="0"/>
              <a:t>,</a:t>
            </a:r>
          </a:p>
          <a:p>
            <a:r>
              <a:rPr lang="en-GB" dirty="0"/>
              <a:t>    Priority: </a:t>
            </a:r>
            <a:r>
              <a:rPr lang="en-GB" dirty="0" err="1"/>
              <a:t>CreateTicketScreenPriorityDropDown.SelectedText.Value</a:t>
            </a:r>
            <a:r>
              <a:rPr lang="en-GB" dirty="0"/>
              <a:t>,</a:t>
            </a:r>
          </a:p>
          <a:p>
            <a:r>
              <a:rPr lang="en-GB" dirty="0"/>
              <a:t>    </a:t>
            </a:r>
            <a:r>
              <a:rPr lang="en-GB" dirty="0" err="1"/>
              <a:t>TaskStatus:DropDown.SelectedText.Value</a:t>
            </a:r>
            <a:r>
              <a:rPr lang="en-GB" dirty="0"/>
              <a:t>,</a:t>
            </a:r>
          </a:p>
          <a:p>
            <a:r>
              <a:rPr lang="en-GB" dirty="0"/>
              <a:t>    </a:t>
            </a:r>
            <a:r>
              <a:rPr lang="en-GB" dirty="0" err="1"/>
              <a:t>Description:TaskDescription.Txext</a:t>
            </a:r>
            <a:r>
              <a:rPr lang="en-GB" dirty="0"/>
              <a:t>,</a:t>
            </a:r>
          </a:p>
          <a:p>
            <a:r>
              <a:rPr lang="en-GB" dirty="0"/>
              <a:t>    Category:{'@</a:t>
            </a:r>
            <a:r>
              <a:rPr lang="en-GB" dirty="0" err="1"/>
              <a:t>odata.type</a:t>
            </a:r>
            <a:r>
              <a:rPr lang="en-GB" dirty="0"/>
              <a:t>':"#</a:t>
            </a:r>
            <a:r>
              <a:rPr lang="en-GB" dirty="0" err="1"/>
              <a:t>Microsoft.Azure.Connectors.SharePoint.SPListExpandedReference</a:t>
            </a:r>
            <a:r>
              <a:rPr lang="en-GB" dirty="0"/>
              <a:t>", Id: CategoryDropDown.SelectedText.ID, Value: </a:t>
            </a:r>
            <a:r>
              <a:rPr lang="en-GB" dirty="0" err="1"/>
              <a:t>CategoryDropDown.SelectedText.Value</a:t>
            </a:r>
            <a:r>
              <a:rPr lang="en-GB" dirty="0"/>
              <a:t>} </a:t>
            </a:r>
          </a:p>
          <a:p>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267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03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AECFD-66A5-4264-8C7E-D59CA7F5A85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23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https://docs.microsoft.com/en-us/powerapps/maker/model-driven-apps/embedded-canvas-app-add-classic-designer</a:t>
            </a:r>
            <a:endParaRPr lang="en-GB" dirty="0"/>
          </a:p>
          <a:p>
            <a:endParaRPr lang="en-GB" dirty="0"/>
          </a:p>
          <a:p>
            <a:r>
              <a:rPr lang="en-GB" dirty="0">
                <a:hlinkClick r:id="rId4"/>
              </a:rPr>
              <a:t>https://www.sharepointpals.com/post/step-by-step-procedure-to-call-sharepoint-office-365-rest-api-from-microsoft-flow/</a:t>
            </a:r>
            <a:r>
              <a:rPr lang="en-GB" dirty="0"/>
              <a:t>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259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342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https://powerapps.microsoft.com/en-us/blog/category/case-studies/</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36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https://docs.microsoft.com/en-us/powerapps/#pivot=home&amp;panel=getstarted</a:t>
            </a:r>
            <a:r>
              <a:rPr lang="en-GB" dirty="0"/>
              <a:t> </a:t>
            </a:r>
          </a:p>
        </p:txBody>
      </p:sp>
      <p:sp>
        <p:nvSpPr>
          <p:cNvPr id="4" name="Slide Number Placeholder 3"/>
          <p:cNvSpPr>
            <a:spLocks noGrp="1"/>
          </p:cNvSpPr>
          <p:nvPr>
            <p:ph type="sldNum" sz="quarter" idx="5"/>
          </p:nvPr>
        </p:nvSpPr>
        <p:spPr/>
        <p:txBody>
          <a:bodyPr/>
          <a:lstStyle/>
          <a:p>
            <a:fld id="{B634A407-23FD-4204-83F7-7C93442C7350}" type="slidenum">
              <a:rPr lang="en-GB" smtClean="0"/>
              <a:t>84</a:t>
            </a:fld>
            <a:endParaRPr lang="en-GB"/>
          </a:p>
        </p:txBody>
      </p:sp>
    </p:spTree>
    <p:extLst>
      <p:ext uri="{BB962C8B-B14F-4D97-AF65-F5344CB8AC3E}">
        <p14:creationId xmlns:p14="http://schemas.microsoft.com/office/powerpoint/2010/main" val="283432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7/10/2021 12:26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7/10/2021 12:26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944733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966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78874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2317434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324572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7497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1879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7803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657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44911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589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53156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237336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277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9450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082366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841655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367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450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101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78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31179923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091869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120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493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18" name="bk object 18"/>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179195" y="2878328"/>
            <a:ext cx="9833609" cy="1636395"/>
          </a:xfrm>
          <a:prstGeom prst="rect">
            <a:avLst/>
          </a:prstGeom>
        </p:spPr>
        <p:txBody>
          <a:bodyPr wrap="square" lIns="0" tIns="0" rIns="0" bIns="0">
            <a:spAutoFit/>
          </a:bodyPr>
          <a:lstStyle>
            <a:lvl1pPr>
              <a:defRPr sz="60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87055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9806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6607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6"/>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858000"/>
          </a:xfrm>
          <a:custGeom>
            <a:avLst/>
            <a:gdLst/>
            <a:ahLst/>
            <a:cxnLst/>
            <a:rect l="l" t="t" r="r" b="b"/>
            <a:pathLst>
              <a:path w="12192000" h="6858000">
                <a:moveTo>
                  <a:pt x="12192000" y="6857998"/>
                </a:moveTo>
                <a:lnTo>
                  <a:pt x="12192000" y="0"/>
                </a:lnTo>
                <a:lnTo>
                  <a:pt x="0" y="0"/>
                </a:lnTo>
                <a:lnTo>
                  <a:pt x="0" y="6857998"/>
                </a:lnTo>
                <a:lnTo>
                  <a:pt x="12192000" y="6857998"/>
                </a:lnTo>
                <a:close/>
              </a:path>
            </a:pathLst>
          </a:custGeom>
          <a:solidFill>
            <a:srgbClr val="FFFFFF">
              <a:alpha val="61959"/>
            </a:srgbClr>
          </a:solidFill>
        </p:spPr>
        <p:txBody>
          <a:bodyPr wrap="square" lIns="0" tIns="0" rIns="0" bIns="0" rtlCol="0"/>
          <a:lstStyle/>
          <a:p>
            <a:endParaRPr/>
          </a:p>
        </p:txBody>
      </p:sp>
      <p:sp>
        <p:nvSpPr>
          <p:cNvPr id="18" name="bk object 18"/>
          <p:cNvSpPr/>
          <p:nvPr/>
        </p:nvSpPr>
        <p:spPr>
          <a:xfrm>
            <a:off x="57031" y="280670"/>
            <a:ext cx="6164580" cy="6164580"/>
          </a:xfrm>
          <a:custGeom>
            <a:avLst/>
            <a:gdLst/>
            <a:ahLst/>
            <a:cxnLst/>
            <a:rect l="l" t="t" r="r" b="b"/>
            <a:pathLst>
              <a:path w="6164580" h="6164580">
                <a:moveTo>
                  <a:pt x="3495158" y="0"/>
                </a:moveTo>
                <a:lnTo>
                  <a:pt x="0" y="2669285"/>
                </a:lnTo>
                <a:lnTo>
                  <a:pt x="2669277" y="6164427"/>
                </a:lnTo>
                <a:lnTo>
                  <a:pt x="6164444" y="3495166"/>
                </a:lnTo>
                <a:lnTo>
                  <a:pt x="3495158" y="0"/>
                </a:lnTo>
                <a:close/>
              </a:path>
            </a:pathLst>
          </a:custGeom>
          <a:solidFill>
            <a:srgbClr val="D6122D"/>
          </a:solidFill>
        </p:spPr>
        <p:txBody>
          <a:bodyPr wrap="square" lIns="0" tIns="0" rIns="0" bIns="0" rtlCol="0"/>
          <a:lstStyle/>
          <a:p>
            <a:endParaRPr/>
          </a:p>
        </p:txBody>
      </p:sp>
      <p:sp>
        <p:nvSpPr>
          <p:cNvPr id="19" name="bk object 19"/>
          <p:cNvSpPr/>
          <p:nvPr/>
        </p:nvSpPr>
        <p:spPr>
          <a:xfrm>
            <a:off x="22859" y="320040"/>
            <a:ext cx="6219825" cy="6219825"/>
          </a:xfrm>
          <a:custGeom>
            <a:avLst/>
            <a:gdLst/>
            <a:ahLst/>
            <a:cxnLst/>
            <a:rect l="l" t="t" r="r" b="b"/>
            <a:pathLst>
              <a:path w="6219825" h="6219825">
                <a:moveTo>
                  <a:pt x="3109722" y="0"/>
                </a:moveTo>
                <a:lnTo>
                  <a:pt x="0" y="3109721"/>
                </a:lnTo>
                <a:lnTo>
                  <a:pt x="3109722" y="6219444"/>
                </a:lnTo>
                <a:lnTo>
                  <a:pt x="6219444" y="3109721"/>
                </a:lnTo>
                <a:lnTo>
                  <a:pt x="3109722" y="0"/>
                </a:lnTo>
                <a:close/>
              </a:path>
            </a:pathLst>
          </a:custGeom>
          <a:solidFill>
            <a:srgbClr val="22212C"/>
          </a:solidFill>
        </p:spPr>
        <p:txBody>
          <a:bodyPr wrap="square" lIns="0" tIns="0" rIns="0" bIns="0" rtlCol="0"/>
          <a:lstStyle/>
          <a:p>
            <a:endParaRPr/>
          </a:p>
        </p:txBody>
      </p:sp>
      <p:sp>
        <p:nvSpPr>
          <p:cNvPr id="20" name="bk object 20"/>
          <p:cNvSpPr/>
          <p:nvPr/>
        </p:nvSpPr>
        <p:spPr>
          <a:xfrm>
            <a:off x="7860283" y="0"/>
            <a:ext cx="4331715" cy="6857997"/>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6637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17" name="bk object 17"/>
          <p:cNvSpPr/>
          <p:nvPr/>
        </p:nvSpPr>
        <p:spPr>
          <a:xfrm>
            <a:off x="11247119" y="6609586"/>
            <a:ext cx="871727" cy="17830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7753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379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646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01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10-07-2021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572739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373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96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2861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52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89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25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1452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767216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11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2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10-07-2021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150622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3671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5818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344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8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40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951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00873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1533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869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779193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10-07-2021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77038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04749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298874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968120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00851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935969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108776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5689374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0545626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418276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70272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10-07-2021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66173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10/07/2021</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07386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6766765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83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5784313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0917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6050814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02140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271137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10-07-2021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5609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2.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10-07-2021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861266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78" r:id="rId18"/>
    <p:sldLayoutId id="2147483679" r:id="rId19"/>
    <p:sldLayoutId id="2147483680" r:id="rId20"/>
    <p:sldLayoutId id="2147483711" r:id="rId21"/>
    <p:sldLayoutId id="2147483712" r:id="rId22"/>
    <p:sldLayoutId id="2147483713" r:id="rId23"/>
    <p:sldLayoutId id="2147483714" r:id="rId24"/>
    <p:sldLayoutId id="2147483733" r:id="rId25"/>
    <p:sldLayoutId id="2147483734" r:id="rId26"/>
    <p:sldLayoutId id="2147483735" r:id="rId27"/>
    <p:sldLayoutId id="2147483736" r:id="rId28"/>
    <p:sldLayoutId id="2147483737" r:id="rId29"/>
    <p:sldLayoutId id="2147483738" r:id="rId30"/>
    <p:sldLayoutId id="214748373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1" y="366522"/>
            <a:ext cx="260985" cy="439420"/>
          </a:xfrm>
          <a:custGeom>
            <a:avLst/>
            <a:gdLst/>
            <a:ahLst/>
            <a:cxnLst/>
            <a:rect l="l" t="t" r="r" b="b"/>
            <a:pathLst>
              <a:path w="260985" h="439420">
                <a:moveTo>
                  <a:pt x="40711" y="0"/>
                </a:moveTo>
                <a:lnTo>
                  <a:pt x="0" y="40639"/>
                </a:lnTo>
                <a:lnTo>
                  <a:pt x="0" y="398272"/>
                </a:lnTo>
                <a:lnTo>
                  <a:pt x="40711" y="438912"/>
                </a:lnTo>
                <a:lnTo>
                  <a:pt x="260604" y="219455"/>
                </a:lnTo>
                <a:lnTo>
                  <a:pt x="40711" y="0"/>
                </a:lnTo>
                <a:close/>
              </a:path>
            </a:pathLst>
          </a:custGeom>
          <a:ln w="38100">
            <a:solidFill>
              <a:srgbClr val="D6122D"/>
            </a:solidFill>
          </a:ln>
        </p:spPr>
        <p:txBody>
          <a:bodyPr wrap="square" lIns="0" tIns="0" rIns="0" bIns="0" rtlCol="0"/>
          <a:lstStyle/>
          <a:p>
            <a:endParaRPr/>
          </a:p>
        </p:txBody>
      </p:sp>
      <p:sp>
        <p:nvSpPr>
          <p:cNvPr id="17" name="bk object 17"/>
          <p:cNvSpPr/>
          <p:nvPr/>
        </p:nvSpPr>
        <p:spPr>
          <a:xfrm>
            <a:off x="0" y="405384"/>
            <a:ext cx="178435" cy="358140"/>
          </a:xfrm>
          <a:custGeom>
            <a:avLst/>
            <a:gdLst/>
            <a:ahLst/>
            <a:cxnLst/>
            <a:rect l="l" t="t" r="r" b="b"/>
            <a:pathLst>
              <a:path w="178435" h="358140">
                <a:moveTo>
                  <a:pt x="0" y="0"/>
                </a:moveTo>
                <a:lnTo>
                  <a:pt x="0" y="358139"/>
                </a:lnTo>
                <a:lnTo>
                  <a:pt x="178308" y="179069"/>
                </a:lnTo>
                <a:lnTo>
                  <a:pt x="0" y="0"/>
                </a:lnTo>
                <a:close/>
              </a:path>
            </a:pathLst>
          </a:custGeom>
          <a:solidFill>
            <a:srgbClr val="22212C"/>
          </a:solidFill>
        </p:spPr>
        <p:txBody>
          <a:bodyPr wrap="square" lIns="0" tIns="0" rIns="0" bIns="0" rtlCol="0"/>
          <a:lstStyle/>
          <a:p>
            <a:endParaRPr/>
          </a:p>
        </p:txBody>
      </p:sp>
      <p:sp>
        <p:nvSpPr>
          <p:cNvPr id="2" name="Holder 2"/>
          <p:cNvSpPr>
            <a:spLocks noGrp="1"/>
          </p:cNvSpPr>
          <p:nvPr>
            <p:ph type="title"/>
          </p:nvPr>
        </p:nvSpPr>
        <p:spPr>
          <a:xfrm>
            <a:off x="371957" y="204292"/>
            <a:ext cx="11448084" cy="635000"/>
          </a:xfrm>
          <a:prstGeom prst="rect">
            <a:avLst/>
          </a:prstGeom>
        </p:spPr>
        <p:txBody>
          <a:bodyPr wrap="square" lIns="0" tIns="0" rIns="0" bIns="0">
            <a:spAutoFit/>
          </a:bodyPr>
          <a:lstStyle>
            <a:lvl1pPr>
              <a:defRPr sz="4000" b="0" i="0">
                <a:solidFill>
                  <a:schemeClr val="tx1"/>
                </a:solidFill>
                <a:latin typeface="Arial"/>
                <a:cs typeface="Arial"/>
              </a:defRPr>
            </a:lvl1pPr>
          </a:lstStyle>
          <a:p>
            <a:endParaRPr/>
          </a:p>
        </p:txBody>
      </p:sp>
      <p:sp>
        <p:nvSpPr>
          <p:cNvPr id="3" name="Holder 3"/>
          <p:cNvSpPr>
            <a:spLocks noGrp="1"/>
          </p:cNvSpPr>
          <p:nvPr>
            <p:ph type="body" idx="1"/>
          </p:nvPr>
        </p:nvSpPr>
        <p:spPr>
          <a:xfrm>
            <a:off x="257657" y="1296060"/>
            <a:ext cx="11676684" cy="14122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7/10/2021</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212124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785619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10/07/2021</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21997442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7.xml"/><Relationship Id="rId7" Type="http://schemas.openxmlformats.org/officeDocument/2006/relationships/image" Target="../media/image44.png"/><Relationship Id="rId2" Type="http://schemas.openxmlformats.org/officeDocument/2006/relationships/slideLayout" Target="../slideLayouts/slideLayout73.xml"/><Relationship Id="rId1" Type="http://schemas.openxmlformats.org/officeDocument/2006/relationships/themeOverride" Target="../theme/themeOverride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8.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www.linkedin.com/in/jenkinsns/" TargetMode="External"/><Relationship Id="rId18" Type="http://schemas.openxmlformats.org/officeDocument/2006/relationships/image" Target="../media/image28.jp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5.jpg"/><Relationship Id="rId17" Type="http://schemas.openxmlformats.org/officeDocument/2006/relationships/hyperlink" Target="http://www.jenkinsblogs.com/" TargetMode="External"/><Relationship Id="rId2" Type="http://schemas.openxmlformats.org/officeDocument/2006/relationships/image" Target="../media/image16.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1.png"/><Relationship Id="rId5" Type="http://schemas.openxmlformats.org/officeDocument/2006/relationships/image" Target="../media/image19.png"/><Relationship Id="rId15" Type="http://schemas.openxmlformats.org/officeDocument/2006/relationships/hyperlink" Target="mailto:jenkinsns@gmail.com" TargetMode="External"/><Relationship Id="rId10" Type="http://schemas.openxmlformats.org/officeDocument/2006/relationships/image" Target="../media/image24.png"/><Relationship Id="rId19" Type="http://schemas.openxmlformats.org/officeDocument/2006/relationships/hyperlink" Target="https://www.youtube.com/user/jenkinsns" TargetMode="External"/><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power-platform/admin/pricing-billing-sk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owerapps.microsoft.com/en-us/blog/new-licensing-options-for-powerapps-and-flow/"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office/developer-program/office-365-developer-program-get-started"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hyperlink" Target="https://powerapps.microsoft.com/en-us/communityplan/" TargetMode="External"/><Relationship Id="rId4" Type="http://schemas.openxmlformats.org/officeDocument/2006/relationships/hyperlink" Target="https://powerapps.microsoft.com/en-u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6.svg"/><Relationship Id="rId5" Type="http://schemas.openxmlformats.org/officeDocument/2006/relationships/image" Target="../media/image92.png"/><Relationship Id="rId10" Type="http://schemas.openxmlformats.org/officeDocument/2006/relationships/image" Target="../media/image95.svg"/><Relationship Id="rId4" Type="http://schemas.openxmlformats.org/officeDocument/2006/relationships/image" Target="../media/image84.svg"/><Relationship Id="rId9"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7.sv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6.svg"/><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image" Target="../media/image95.svg"/><Relationship Id="rId4" Type="http://schemas.openxmlformats.org/officeDocument/2006/relationships/image" Target="../media/image84.svg"/><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jpg"/><Relationship Id="rId21" Type="http://schemas.openxmlformats.org/officeDocument/2006/relationships/image" Target="../media/image121.jpg"/><Relationship Id="rId7" Type="http://schemas.openxmlformats.org/officeDocument/2006/relationships/image" Target="../media/image107.jpg"/><Relationship Id="rId12" Type="http://schemas.openxmlformats.org/officeDocument/2006/relationships/image" Target="../media/image112.jpg"/><Relationship Id="rId17" Type="http://schemas.openxmlformats.org/officeDocument/2006/relationships/image" Target="../media/image117.png"/><Relationship Id="rId2" Type="http://schemas.openxmlformats.org/officeDocument/2006/relationships/image" Target="../media/image102.png"/><Relationship Id="rId16" Type="http://schemas.openxmlformats.org/officeDocument/2006/relationships/image" Target="../media/image116.jp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jp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jp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jpg"/><Relationship Id="rId14" Type="http://schemas.openxmlformats.org/officeDocument/2006/relationships/image" Target="../media/image114.jpg"/><Relationship Id="rId22" Type="http://schemas.openxmlformats.org/officeDocument/2006/relationships/image" Target="../media/image122.jp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hyperlink" Target="https://web.powerapps.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hyperlink" Target="https://powerapps.microsoft.com/en-us/tutorials/connections-lis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35.xml"/><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jpeg"/><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t"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docs.microsoft.com/en-us/powerapps/maker/canvas-apps/functions/function-clear-collect-clearcollect" TargetMode="External"/><Relationship Id="rId5" Type="http://schemas.openxmlformats.org/officeDocument/2006/relationships/hyperlink" Target="https://docs.microsoft.com/en-us/powerapps/maker/canvas-apps/functions/function-navigate" TargetMode="External"/><Relationship Id="rId4" Type="http://schemas.openxmlformats.org/officeDocument/2006/relationships/hyperlink" Target="https://docs.microsoft.com/en-us/powerapps/maker/canvas-apps/functions/function-updatecontext"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47.emf"/></Relationships>
</file>

<file path=ppt/slides/_rels/slide72.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47.emf"/></Relationships>
</file>

<file path=ppt/slides/_rels/slide73.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47.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hyperlink" Target="https://docs.microsoft.com/connectors" TargetMode="External"/><Relationship Id="rId21" Type="http://schemas.openxmlformats.org/officeDocument/2006/relationships/image" Target="../media/image158.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notesSlide" Target="../notesSlides/notesSlide40.xml"/><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1.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148.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152.png"/><Relationship Id="rId10" Type="http://schemas.openxmlformats.org/officeDocument/2006/relationships/hyperlink" Target="https://youtu.be/dBCS1nPsDiE" TargetMode="External"/><Relationship Id="rId19" Type="http://schemas.openxmlformats.org/officeDocument/2006/relationships/image" Target="../media/image156.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151.png"/><Relationship Id="rId22" Type="http://schemas.openxmlformats.org/officeDocument/2006/relationships/image" Target="../media/image15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jpg"/><Relationship Id="rId21" Type="http://schemas.openxmlformats.org/officeDocument/2006/relationships/image" Target="../media/image121.jpg"/><Relationship Id="rId7" Type="http://schemas.openxmlformats.org/officeDocument/2006/relationships/image" Target="../media/image107.jpg"/><Relationship Id="rId12" Type="http://schemas.openxmlformats.org/officeDocument/2006/relationships/image" Target="../media/image112.jpg"/><Relationship Id="rId17" Type="http://schemas.openxmlformats.org/officeDocument/2006/relationships/image" Target="../media/image117.png"/><Relationship Id="rId2" Type="http://schemas.openxmlformats.org/officeDocument/2006/relationships/image" Target="../media/image102.png"/><Relationship Id="rId16" Type="http://schemas.openxmlformats.org/officeDocument/2006/relationships/image" Target="../media/image116.jp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jp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10" Type="http://schemas.openxmlformats.org/officeDocument/2006/relationships/image" Target="../media/image110.jp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jpg"/><Relationship Id="rId14" Type="http://schemas.openxmlformats.org/officeDocument/2006/relationships/image" Target="../media/image114.jpg"/><Relationship Id="rId22" Type="http://schemas.openxmlformats.org/officeDocument/2006/relationships/image" Target="../media/image122.jpg"/></Relationships>
</file>

<file path=ppt/slides/_rels/slide78.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40.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docs.microsoft.com/en-us/powerapps/#pivot=home&amp;panel=getstarted"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62.png"/></Relationships>
</file>

<file path=ppt/slides/_rels/slide8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image" Target="../media/image164.png"/><Relationship Id="rId1" Type="http://schemas.openxmlformats.org/officeDocument/2006/relationships/slideLayout" Target="../slideLayouts/slideLayout6.xml"/><Relationship Id="rId4" Type="http://schemas.openxmlformats.org/officeDocument/2006/relationships/hyperlink" Target="https://aka.ms/PowerPlatformResource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toddbaginski.com/blog/powerapps-coding-guidelines/" TargetMode="External"/><Relationship Id="rId2" Type="http://schemas.openxmlformats.org/officeDocument/2006/relationships/hyperlink" Target="https://docs.microsoft.com/en-us/connectors/custom-connectors/define-blank" TargetMode="External"/><Relationship Id="rId1" Type="http://schemas.openxmlformats.org/officeDocument/2006/relationships/slideLayout" Target="../slideLayouts/slideLayout1.xml"/><Relationship Id="rId6" Type="http://schemas.openxmlformats.org/officeDocument/2006/relationships/hyperlink" Target="https://docs.microsoft.com/en-us/powerapps/maker/canvas-apps/create-update-collection" TargetMode="External"/><Relationship Id="rId5" Type="http://schemas.openxmlformats.org/officeDocument/2006/relationships/hyperlink" Target="https://docs.microsoft.com/en-us/powerapps/maker/canvas-apps/formula-reference" TargetMode="External"/><Relationship Id="rId4" Type="http://schemas.openxmlformats.org/officeDocument/2006/relationships/hyperlink" Target="https://docs.microsoft.com/en-us/powerapps/maker/canvas-apps/working-with-variable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7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3600" b="1" dirty="0">
                <a:solidFill>
                  <a:srgbClr val="124548"/>
                </a:solidFill>
              </a:rPr>
              <a:t>Microsoft PowerApps</a:t>
            </a: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9046-F86F-4AB6-864C-906AB774AA9A}"/>
              </a:ext>
            </a:extLst>
          </p:cNvPr>
          <p:cNvSpPr>
            <a:spLocks noGrp="1"/>
          </p:cNvSpPr>
          <p:nvPr>
            <p:ph type="title"/>
          </p:nvPr>
        </p:nvSpPr>
        <p:spPr/>
        <p:txBody>
          <a:bodyPr/>
          <a:lstStyle/>
          <a:p>
            <a:r>
              <a:rPr lang="en-GB" dirty="0"/>
              <a:t>Why Power Platform?</a:t>
            </a:r>
          </a:p>
        </p:txBody>
      </p:sp>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782016305"/>
              </p:ext>
            </p:extLst>
          </p:nvPr>
        </p:nvGraphicFramePr>
        <p:xfrm>
          <a:off x="48903" y="1797244"/>
          <a:ext cx="12094194"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54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Introduction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InfoPath</a:t>
            </a:r>
          </a:p>
          <a:p>
            <a:r>
              <a:rPr lang="en-US" sz="2400" dirty="0"/>
              <a:t>PowerApps</a:t>
            </a:r>
          </a:p>
          <a:p>
            <a:r>
              <a:rPr lang="en-US" sz="2400" dirty="0"/>
              <a:t>License Options and Costs</a:t>
            </a:r>
          </a:p>
          <a:p>
            <a:r>
              <a:rPr lang="en-US" sz="2400" dirty="0"/>
              <a:t>Setup Environment</a:t>
            </a:r>
          </a:p>
        </p:txBody>
      </p:sp>
    </p:spTree>
    <p:extLst>
      <p:ext uri="{BB962C8B-B14F-4D97-AF65-F5344CB8AC3E}">
        <p14:creationId xmlns:p14="http://schemas.microsoft.com/office/powerpoint/2010/main" val="329552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insupersite.com/site-files/winsupersite.com/files/uploads/2015/09/msinfopath2013.png">
            <a:extLst>
              <a:ext uri="{FF2B5EF4-FFF2-40B4-BE49-F238E27FC236}">
                <a16:creationId xmlns:a16="http://schemas.microsoft.com/office/drawing/2014/main" id="{D4200971-1D86-46F5-A6FD-0EF6A5D6F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770" y="3215939"/>
            <a:ext cx="5820229" cy="32769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F35509A-CD61-4BC2-B181-3538D6E14426}"/>
              </a:ext>
            </a:extLst>
          </p:cNvPr>
          <p:cNvSpPr>
            <a:spLocks noGrp="1"/>
          </p:cNvSpPr>
          <p:nvPr>
            <p:ph type="title"/>
          </p:nvPr>
        </p:nvSpPr>
        <p:spPr/>
        <p:txBody>
          <a:bodyPr/>
          <a:lstStyle/>
          <a:p>
            <a:r>
              <a:rPr lang="en-GB" dirty="0">
                <a:solidFill>
                  <a:schemeClr val="accent1"/>
                </a:solidFill>
              </a:rPr>
              <a:t>InfoPath</a:t>
            </a:r>
          </a:p>
        </p:txBody>
      </p:sp>
      <p:sp>
        <p:nvSpPr>
          <p:cNvPr id="5" name="Content Placeholder 4">
            <a:extLst>
              <a:ext uri="{FF2B5EF4-FFF2-40B4-BE49-F238E27FC236}">
                <a16:creationId xmlns:a16="http://schemas.microsoft.com/office/drawing/2014/main" id="{DC830496-0C82-48B1-B435-AD33F797ADE9}"/>
              </a:ext>
            </a:extLst>
          </p:cNvPr>
          <p:cNvSpPr>
            <a:spLocks noGrp="1"/>
          </p:cNvSpPr>
          <p:nvPr>
            <p:ph idx="1"/>
          </p:nvPr>
        </p:nvSpPr>
        <p:spPr>
          <a:xfrm>
            <a:off x="838200" y="1825625"/>
            <a:ext cx="6157686" cy="4351338"/>
          </a:xfrm>
        </p:spPr>
        <p:txBody>
          <a:bodyPr/>
          <a:lstStyle/>
          <a:p>
            <a:r>
              <a:rPr lang="en-US" dirty="0"/>
              <a:t>WYSIWYG Form designer</a:t>
            </a:r>
          </a:p>
          <a:p>
            <a:r>
              <a:rPr lang="en-US" dirty="0"/>
              <a:t>Form Filler</a:t>
            </a:r>
          </a:p>
          <a:p>
            <a:r>
              <a:rPr lang="en-US" dirty="0"/>
              <a:t>Form Publishing</a:t>
            </a:r>
          </a:p>
          <a:p>
            <a:r>
              <a:rPr lang="en-US" dirty="0"/>
              <a:t>Outlook/SharePoint Task Integration</a:t>
            </a:r>
          </a:p>
          <a:p>
            <a:r>
              <a:rPr lang="en-US" dirty="0"/>
              <a:t>Custom Actions (Custom Code)</a:t>
            </a:r>
            <a:endParaRPr lang="en-GB" dirty="0"/>
          </a:p>
        </p:txBody>
      </p:sp>
    </p:spTree>
    <p:extLst>
      <p:ext uri="{BB962C8B-B14F-4D97-AF65-F5344CB8AC3E}">
        <p14:creationId xmlns:p14="http://schemas.microsoft.com/office/powerpoint/2010/main" val="60649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F93D39-FB3E-482D-B572-F9B445548D5E}"/>
              </a:ext>
            </a:extLst>
          </p:cNvPr>
          <p:cNvSpPr>
            <a:spLocks noGrp="1"/>
          </p:cNvSpPr>
          <p:nvPr>
            <p:ph type="title"/>
          </p:nvPr>
        </p:nvSpPr>
        <p:spPr/>
        <p:txBody>
          <a:bodyPr/>
          <a:lstStyle/>
          <a:p>
            <a:r>
              <a:rPr lang="en-US" dirty="0">
                <a:solidFill>
                  <a:schemeClr val="accent1"/>
                </a:solidFill>
              </a:rPr>
              <a:t>InfoPath replacement?</a:t>
            </a:r>
            <a:endParaRPr lang="en-GB" dirty="0">
              <a:solidFill>
                <a:schemeClr val="accent1"/>
              </a:solidFill>
            </a:endParaRPr>
          </a:p>
        </p:txBody>
      </p:sp>
      <p:sp>
        <p:nvSpPr>
          <p:cNvPr id="5" name="Content Placeholder 4">
            <a:extLst>
              <a:ext uri="{FF2B5EF4-FFF2-40B4-BE49-F238E27FC236}">
                <a16:creationId xmlns:a16="http://schemas.microsoft.com/office/drawing/2014/main" id="{5D98A975-39F7-4CE6-8211-133B3F38344A}"/>
              </a:ext>
            </a:extLst>
          </p:cNvPr>
          <p:cNvSpPr>
            <a:spLocks noGrp="1"/>
          </p:cNvSpPr>
          <p:nvPr>
            <p:ph idx="1"/>
          </p:nvPr>
        </p:nvSpPr>
        <p:spPr/>
        <p:txBody>
          <a:bodyPr/>
          <a:lstStyle/>
          <a:p>
            <a:r>
              <a:rPr lang="en-US" dirty="0"/>
              <a:t>InfoPath replacement. It is a successor, not a replacement.</a:t>
            </a:r>
          </a:p>
          <a:p>
            <a:pPr lvl="1"/>
            <a:r>
              <a:rPr lang="en-US" dirty="0"/>
              <a:t>Limited functionalities</a:t>
            </a:r>
          </a:p>
          <a:p>
            <a:pPr lvl="1"/>
            <a:r>
              <a:rPr lang="en-US" dirty="0"/>
              <a:t>List forms</a:t>
            </a:r>
          </a:p>
          <a:p>
            <a:pPr lvl="1"/>
            <a:r>
              <a:rPr lang="en-US" dirty="0"/>
              <a:t>Microsoft stated there will be no 1:1 parity</a:t>
            </a:r>
          </a:p>
          <a:p>
            <a:r>
              <a:rPr lang="en-US" dirty="0"/>
              <a:t>SharePoint-specific product</a:t>
            </a:r>
          </a:p>
          <a:p>
            <a:pPr lvl="1"/>
            <a:r>
              <a:rPr lang="en-US" dirty="0"/>
              <a:t>Limited SharePoint support</a:t>
            </a:r>
          </a:p>
          <a:p>
            <a:pPr lvl="1"/>
            <a:r>
              <a:rPr lang="en-US" dirty="0"/>
              <a:t>Will get better</a:t>
            </a:r>
          </a:p>
          <a:p>
            <a:endParaRPr lang="en-GB" dirty="0"/>
          </a:p>
        </p:txBody>
      </p:sp>
    </p:spTree>
    <p:extLst>
      <p:ext uri="{BB962C8B-B14F-4D97-AF65-F5344CB8AC3E}">
        <p14:creationId xmlns:p14="http://schemas.microsoft.com/office/powerpoint/2010/main" val="3824157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3F8AF-D2BD-42D2-9DFD-1C60297A8357}"/>
              </a:ext>
            </a:extLst>
          </p:cNvPr>
          <p:cNvSpPr>
            <a:spLocks noGrp="1"/>
          </p:cNvSpPr>
          <p:nvPr>
            <p:ph type="title"/>
          </p:nvPr>
        </p:nvSpPr>
        <p:spPr/>
        <p:txBody>
          <a:bodyPr/>
          <a:lstStyle/>
          <a:p>
            <a:r>
              <a:rPr lang="en-GB" dirty="0">
                <a:solidFill>
                  <a:schemeClr val="accent1"/>
                </a:solidFill>
              </a:rPr>
              <a:t>What is PowerApps?</a:t>
            </a:r>
          </a:p>
        </p:txBody>
      </p:sp>
      <p:sp>
        <p:nvSpPr>
          <p:cNvPr id="5" name="Content Placeholder 4">
            <a:extLst>
              <a:ext uri="{FF2B5EF4-FFF2-40B4-BE49-F238E27FC236}">
                <a16:creationId xmlns:a16="http://schemas.microsoft.com/office/drawing/2014/main" id="{EC6BBACD-5186-44F4-9B8A-5B9FF81B71DD}"/>
              </a:ext>
            </a:extLst>
          </p:cNvPr>
          <p:cNvSpPr>
            <a:spLocks noGrp="1"/>
          </p:cNvSpPr>
          <p:nvPr>
            <p:ph idx="1"/>
          </p:nvPr>
        </p:nvSpPr>
        <p:spPr/>
        <p:txBody>
          <a:bodyPr>
            <a:normAutofit fontScale="92500" lnSpcReduction="10000"/>
          </a:bodyPr>
          <a:lstStyle/>
          <a:p>
            <a:pPr marL="0" indent="0" algn="just">
              <a:lnSpc>
                <a:spcPct val="150000"/>
              </a:lnSpc>
              <a:buNone/>
            </a:pPr>
            <a:r>
              <a:rPr lang="en-US" sz="2000" dirty="0"/>
              <a:t>Microsoft PowerApps is a new platform to create line of business mobile applications that can be built in minutes without the need of writing code (also known as No code/Low-Code platform) or worrying about all the complexity involved in writing cross platform applications that support iOS, Android, Windows Phone, Windows and the web. PowerApps allows you to easily build applications that connect to several data sources, including SQL databases, SharePoint lists, Excel Spreadsheets, Office 365, Dynamics CRM, OneDrive, Dropbox, Google Drive, Trello, Facebook, Twitter, Wunderlist, and more. But more importantly it includes a new secure business database called the Microsoft Common Data Model.</a:t>
            </a:r>
          </a:p>
          <a:p>
            <a:pPr marL="0" indent="0" algn="just">
              <a:lnSpc>
                <a:spcPct val="150000"/>
              </a:lnSpc>
              <a:buNone/>
            </a:pPr>
            <a:r>
              <a:rPr lang="en-US" sz="2000" dirty="0"/>
              <a:t>PowerApps provides a very powerful and yet simple experience that allows you to build applications with rich mobile capabilities such as access to Camera, GPS, etc. while providing a modeling experience as simple as Microsoft PowerPoint and providing a familiar way to express logic like Microsoft Excel.</a:t>
            </a:r>
          </a:p>
          <a:p>
            <a:pPr marL="0" indent="0" algn="just">
              <a:lnSpc>
                <a:spcPct val="150000"/>
              </a:lnSpc>
              <a:buNone/>
            </a:pPr>
            <a:endParaRPr lang="en-GB" sz="2000" dirty="0"/>
          </a:p>
        </p:txBody>
      </p:sp>
    </p:spTree>
    <p:extLst>
      <p:ext uri="{BB962C8B-B14F-4D97-AF65-F5344CB8AC3E}">
        <p14:creationId xmlns:p14="http://schemas.microsoft.com/office/powerpoint/2010/main" val="2998916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619D57-4218-4865-80C7-31C788E28EC3}"/>
              </a:ext>
            </a:extLst>
          </p:cNvPr>
          <p:cNvSpPr>
            <a:spLocks noGrp="1"/>
          </p:cNvSpPr>
          <p:nvPr>
            <p:ph type="title"/>
          </p:nvPr>
        </p:nvSpPr>
        <p:spPr/>
        <p:txBody>
          <a:bodyPr/>
          <a:lstStyle/>
          <a:p>
            <a:r>
              <a:rPr lang="en-US" dirty="0"/>
              <a:t>Line of business mobile applications</a:t>
            </a:r>
            <a:endParaRPr lang="en-GB" dirty="0"/>
          </a:p>
        </p:txBody>
      </p:sp>
      <p:sp>
        <p:nvSpPr>
          <p:cNvPr id="5" name="Content Placeholder 4">
            <a:extLst>
              <a:ext uri="{FF2B5EF4-FFF2-40B4-BE49-F238E27FC236}">
                <a16:creationId xmlns:a16="http://schemas.microsoft.com/office/drawing/2014/main" id="{9D84B351-344D-417E-AED3-AC18DF74D8FB}"/>
              </a:ext>
            </a:extLst>
          </p:cNvPr>
          <p:cNvSpPr>
            <a:spLocks noGrp="1"/>
          </p:cNvSpPr>
          <p:nvPr>
            <p:ph idx="1"/>
          </p:nvPr>
        </p:nvSpPr>
        <p:spPr/>
        <p:txBody>
          <a:bodyPr>
            <a:normAutofit fontScale="62500" lnSpcReduction="20000"/>
          </a:bodyPr>
          <a:lstStyle/>
          <a:p>
            <a:pPr marL="0" indent="0" algn="just">
              <a:lnSpc>
                <a:spcPct val="130000"/>
              </a:lnSpc>
              <a:buNone/>
            </a:pPr>
            <a:r>
              <a:rPr lang="en-US" dirty="0"/>
              <a:t>As mobile technology continues to evolve and improve, mobile devices have taken over every interaction in the consumer/personal space where mobile applications exist to help us in every aspect of our lives - from social networks, photo sharing, interactive media, news, smart home tools and many more - almost everything we need can be found in your favorite mobile device application store. However, on the enterprise/professional space this has not yet been the case and the modern workforce struggles daily to gain access to most of their internal LOB applications running on legacy systems that are hard to expose to mobile devices, from expense reports, invoice management, absence reporting, sales tools, time tracking and many  more are examples of key data that historically has only been accessible in the internal network through intranet applications. Numerous research studies have shown that there is a huge interest by companies to empower their employees and mobilize these applications and their data for them, however, the cost and complexity of building mobile applications (not to mention supporting multiple devices and platforms) has been getting on the way of internal IT teams on scaling and keeping up with the large number of applications</a:t>
            </a:r>
            <a:endParaRPr lang="en-GB" dirty="0"/>
          </a:p>
        </p:txBody>
      </p:sp>
    </p:spTree>
    <p:extLst>
      <p:ext uri="{BB962C8B-B14F-4D97-AF65-F5344CB8AC3E}">
        <p14:creationId xmlns:p14="http://schemas.microsoft.com/office/powerpoint/2010/main" val="1906019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8"/>
            <a:ext cx="11179629" cy="1325563"/>
          </a:xfrm>
        </p:spPr>
        <p:txBody>
          <a:bodyPr/>
          <a:lstStyle/>
          <a:p>
            <a:r>
              <a:rPr lang="en-US" dirty="0">
                <a:solidFill>
                  <a:schemeClr val="accent1"/>
                </a:solidFill>
              </a:rPr>
              <a:t>Microsoft PowerApps</a:t>
            </a:r>
            <a:endParaRPr lang="en-GB" dirty="0"/>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p:txBody>
          <a:bodyPr>
            <a:normAutofit/>
          </a:bodyPr>
          <a:lstStyle/>
          <a:p>
            <a:r>
              <a:rPr lang="en-GB" dirty="0">
                <a:solidFill>
                  <a:schemeClr val="accent1"/>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8654" y="2224722"/>
            <a:ext cx="2286340" cy="326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866" y="1147"/>
            <a:ext cx="7789956" cy="91427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14225">
              <a:defRPr/>
            </a:pPr>
            <a:endParaRPr>
              <a:solidFill>
                <a:prstClr val="black"/>
              </a:solidFill>
              <a:latin typeface="Calibri" panose="020F0502020204030204"/>
            </a:endParaRPr>
          </a:p>
        </p:txBody>
      </p:sp>
      <p:sp>
        <p:nvSpPr>
          <p:cNvPr id="6" name="object 6"/>
          <p:cNvSpPr txBox="1">
            <a:spLocks noGrp="1"/>
          </p:cNvSpPr>
          <p:nvPr>
            <p:ph type="title"/>
          </p:nvPr>
        </p:nvSpPr>
        <p:spPr>
          <a:xfrm>
            <a:off x="304733" y="147658"/>
            <a:ext cx="4721191" cy="640597"/>
          </a:xfrm>
          <a:prstGeom prst="rect">
            <a:avLst/>
          </a:prstGeom>
        </p:spPr>
        <p:txBody>
          <a:bodyPr vert="horz" wrap="square" lIns="0" tIns="12698" rIns="0" bIns="0" rtlCol="0" anchor="ctr">
            <a:spAutoFit/>
          </a:bodyPr>
          <a:lstStyle/>
          <a:p>
            <a:pPr marL="12698">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86950" y="939082"/>
            <a:ext cx="6689691" cy="456279"/>
          </a:xfrm>
          <a:prstGeom prst="rect">
            <a:avLst/>
          </a:prstGeom>
        </p:spPr>
        <p:txBody>
          <a:bodyPr wrap="square">
            <a:spAutoFit/>
          </a:bodyPr>
          <a:lstStyle/>
          <a:p>
            <a:pPr defTabSz="914225">
              <a:lnSpc>
                <a:spcPts val="3200"/>
              </a:lnSpc>
              <a:defRPr/>
            </a:pPr>
            <a:r>
              <a:rPr lang="en-US" sz="2132"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2"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2070" y="2594018"/>
            <a:ext cx="5396584" cy="2521114"/>
          </a:xfrm>
        </p:spPr>
        <p:txBody>
          <a:bodyPr>
            <a:normAutofit/>
          </a:bodyPr>
          <a:lstStyle/>
          <a:p>
            <a:pPr>
              <a:buFont typeface="Wingdings" panose="05000000000000000000" pitchFamily="2" charset="2"/>
              <a:buChar char="ü"/>
            </a:pPr>
            <a:r>
              <a:rPr lang="en-US" sz="2000" dirty="0">
                <a:solidFill>
                  <a:schemeClr val="tx1">
                    <a:lumMod val="65000"/>
                    <a:lumOff val="35000"/>
                  </a:schemeClr>
                </a:solidFill>
              </a:rPr>
              <a:t>18+ Years of experience</a:t>
            </a:r>
          </a:p>
          <a:p>
            <a:pPr>
              <a:buFont typeface="Wingdings" panose="05000000000000000000" pitchFamily="2" charset="2"/>
              <a:buChar char="ü"/>
            </a:pPr>
            <a:r>
              <a:rPr lang="en-US" sz="200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00" dirty="0">
                <a:solidFill>
                  <a:schemeClr val="tx1">
                    <a:lumMod val="65000"/>
                    <a:lumOff val="35000"/>
                  </a:schemeClr>
                </a:solidFill>
              </a:rPr>
              <a:t>International Speaker | Author | Trainer</a:t>
            </a:r>
          </a:p>
          <a:p>
            <a:pPr>
              <a:buFont typeface="Wingdings" panose="05000000000000000000" pitchFamily="2" charset="2"/>
              <a:buChar char="ü"/>
            </a:pPr>
            <a:r>
              <a:rPr lang="en-US" sz="2000" dirty="0">
                <a:solidFill>
                  <a:schemeClr val="tx1">
                    <a:lumMod val="65000"/>
                    <a:lumOff val="35000"/>
                  </a:schemeClr>
                </a:solidFill>
              </a:rPr>
              <a:t>SPS/M365 Bangalore Organizer </a:t>
            </a:r>
          </a:p>
          <a:p>
            <a:pPr>
              <a:buFont typeface="Wingdings" panose="05000000000000000000" pitchFamily="2" charset="2"/>
              <a:buChar char="ü"/>
            </a:pPr>
            <a:r>
              <a:rPr lang="en-US" sz="2000" dirty="0" err="1">
                <a:solidFill>
                  <a:schemeClr val="tx1">
                    <a:lumMod val="65000"/>
                    <a:lumOff val="35000"/>
                  </a:schemeClr>
                </a:solidFill>
              </a:rPr>
              <a:t>aOS</a:t>
            </a:r>
            <a:r>
              <a:rPr lang="en-US" sz="2000" dirty="0">
                <a:solidFill>
                  <a:schemeClr val="tx1">
                    <a:lumMod val="65000"/>
                    <a:lumOff val="35000"/>
                  </a:schemeClr>
                </a:solidFill>
              </a:rPr>
              <a:t>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7060" y="1140955"/>
            <a:ext cx="1758071" cy="1758071"/>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8638" y="5199907"/>
            <a:ext cx="1651671" cy="1654877"/>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729" y="5190544"/>
            <a:ext cx="1628764" cy="1624658"/>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796" y="5181091"/>
            <a:ext cx="1704447" cy="1651305"/>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326" y="5157754"/>
            <a:ext cx="1735325" cy="1674643"/>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6729" y="5208474"/>
            <a:ext cx="1603616" cy="1606729"/>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04731" y="1492678"/>
            <a:ext cx="1844271" cy="751600"/>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52836" y="1496960"/>
            <a:ext cx="751600" cy="751600"/>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18133" y="1841953"/>
            <a:ext cx="1733304" cy="266662"/>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067896" y="5210976"/>
            <a:ext cx="309982" cy="294465"/>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145391" y="5278103"/>
            <a:ext cx="177461" cy="175574"/>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2400">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058585" y="4712164"/>
            <a:ext cx="309982" cy="317185"/>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452280" y="4705607"/>
            <a:ext cx="2753504" cy="343443"/>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00"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048707" y="4332023"/>
            <a:ext cx="314632" cy="233251"/>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474580" y="4295550"/>
            <a:ext cx="2618782" cy="343443"/>
          </a:xfrm>
          <a:prstGeom prst="rect">
            <a:avLst/>
          </a:prstGeom>
        </p:spPr>
        <p:txBody>
          <a:bodyPr wrap="square">
            <a:spAutoFit/>
          </a:bodyPr>
          <a:lstStyle/>
          <a:p>
            <a:pPr defTabSz="914225">
              <a:defRPr/>
            </a:pPr>
            <a:r>
              <a:rPr lang="en-US" sz="1600"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00"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3593" y="5650446"/>
            <a:ext cx="300631" cy="2982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426643" y="5598414"/>
            <a:ext cx="2753895" cy="338554"/>
          </a:xfrm>
          <a:prstGeom prst="rect">
            <a:avLst/>
          </a:prstGeom>
        </p:spPr>
        <p:txBody>
          <a:bodyPr wrap="none">
            <a:spAutoFit/>
          </a:bodyPr>
          <a:lstStyle/>
          <a:p>
            <a:pPr defTabSz="914225">
              <a:defRPr/>
            </a:pPr>
            <a:r>
              <a:rPr lang="en-GB" sz="1600"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00"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83592" y="6105150"/>
            <a:ext cx="323804" cy="276186"/>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414298" y="6105149"/>
            <a:ext cx="3693280" cy="336740"/>
          </a:xfrm>
          <a:prstGeom prst="rect">
            <a:avLst/>
          </a:prstGeom>
        </p:spPr>
        <p:txBody>
          <a:bodyPr wrap="square">
            <a:spAutoFit/>
          </a:bodyPr>
          <a:lstStyle/>
          <a:p>
            <a:pPr defTabSz="914225">
              <a:defRPr/>
            </a:pPr>
            <a:r>
              <a:rPr lang="en-GB" sz="1600"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00"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427095" y="5146659"/>
            <a:ext cx="3256475" cy="343443"/>
          </a:xfrm>
          <a:prstGeom prst="rect">
            <a:avLst/>
          </a:prstGeom>
        </p:spPr>
        <p:txBody>
          <a:bodyPr wrap="square">
            <a:spAutoFit/>
          </a:bodyPr>
          <a:lstStyle/>
          <a:p>
            <a:pPr defTabSz="914225">
              <a:defRPr/>
            </a:pPr>
            <a:r>
              <a:rPr lang="en-US" sz="1600" dirty="0">
                <a:solidFill>
                  <a:prstClr val="black"/>
                </a:solidFill>
                <a:latin typeface="Proxima Nova" panose="02000506030000020004"/>
                <a:ea typeface="Roboto Light" panose="02000000000000000000" pitchFamily="2" charset="0"/>
                <a:cs typeface="Roboto Light"/>
              </a:rPr>
              <a:t>@jenkinsns</a:t>
            </a:r>
            <a:endParaRPr lang="en-US" sz="1600" dirty="0">
              <a:solidFill>
                <a:prstClr val="black"/>
              </a:solidFill>
              <a:latin typeface="Proxima Nova" panose="02000506030000020004"/>
            </a:endParaRPr>
          </a:p>
        </p:txBody>
      </p:sp>
      <p:pic>
        <p:nvPicPr>
          <p:cNvPr id="57" name="Picture 56">
            <a:extLst>
              <a:ext uri="{FF2B5EF4-FFF2-40B4-BE49-F238E27FC236}">
                <a16:creationId xmlns:a16="http://schemas.microsoft.com/office/drawing/2014/main" id="{26EC559E-B565-4441-9986-100B92AF36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9131" y="6565733"/>
            <a:ext cx="1733304" cy="26666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p:txBody>
          <a:bodyPr/>
          <a:lstStyle/>
          <a:p>
            <a:r>
              <a:rPr lang="fi-FI" dirty="0">
                <a:solidFill>
                  <a:schemeClr val="accent1"/>
                </a:solidFill>
              </a:rPr>
              <a:t>What can I build with PowerApps?</a:t>
            </a:r>
            <a:endParaRPr lang="en-GB" dirty="0">
              <a:solidFill>
                <a:schemeClr val="accent1"/>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77500" lnSpcReduction="20000"/>
          </a:bodyPr>
          <a:lstStyle/>
          <a:p>
            <a:pPr>
              <a:lnSpc>
                <a:spcPct val="120000"/>
              </a:lnSpc>
            </a:pPr>
            <a:r>
              <a:rPr lang="fi-FI" dirty="0"/>
              <a:t>Apps based on data (SharePoint*, SQL, but also DropBox and Google Drive)</a:t>
            </a:r>
            <a:br>
              <a:rPr lang="fi-FI" dirty="0"/>
            </a:br>
            <a:endParaRPr lang="fi-FI" dirty="0"/>
          </a:p>
          <a:p>
            <a:pPr>
              <a:lnSpc>
                <a:spcPct val="120000"/>
              </a:lnSpc>
            </a:pPr>
            <a:r>
              <a:rPr lang="fi-FI" dirty="0"/>
              <a:t>Onedimensional, form-based apps</a:t>
            </a:r>
            <a:br>
              <a:rPr lang="fi-FI" dirty="0"/>
            </a:br>
            <a:endParaRPr lang="fi-FI" dirty="0"/>
          </a:p>
          <a:p>
            <a:pPr>
              <a:lnSpc>
                <a:spcPct val="120000"/>
              </a:lnSpc>
            </a:pPr>
            <a:r>
              <a:rPr lang="fi-FI" dirty="0"/>
              <a:t>Simple, single-task apps</a:t>
            </a:r>
            <a:br>
              <a:rPr lang="fi-FI" dirty="0"/>
            </a:br>
            <a:r>
              <a:rPr lang="fi-FI" dirty="0"/>
              <a:t>Microphone, camera, GPS coordinates. Ink and pen support.</a:t>
            </a:r>
            <a:br>
              <a:rPr lang="fi-FI" dirty="0"/>
            </a:br>
            <a:endParaRPr lang="fi-FI" dirty="0"/>
          </a:p>
          <a:p>
            <a:pPr>
              <a:lnSpc>
                <a:spcPct val="120000"/>
              </a:lnSpc>
            </a:pPr>
            <a:r>
              <a:rPr lang="fi-FI" dirty="0"/>
              <a:t>Multiple data sources in one app</a:t>
            </a:r>
            <a:br>
              <a:rPr lang="fi-FI" dirty="0"/>
            </a:b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07091" y="784906"/>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CC85-F555-43C2-B918-F21C567F2E1E}"/>
              </a:ext>
            </a:extLst>
          </p:cNvPr>
          <p:cNvSpPr>
            <a:spLocks noGrp="1"/>
          </p:cNvSpPr>
          <p:nvPr>
            <p:ph type="title"/>
          </p:nvPr>
        </p:nvSpPr>
        <p:spPr/>
        <p:txBody>
          <a:bodyPr/>
          <a:lstStyle/>
          <a:p>
            <a:r>
              <a:rPr lang="en-GB" b="1" dirty="0"/>
              <a:t>PowerApps for Office 365</a:t>
            </a:r>
            <a:endParaRPr lang="en-GB" dirty="0"/>
          </a:p>
        </p:txBody>
      </p:sp>
      <p:sp>
        <p:nvSpPr>
          <p:cNvPr id="3" name="Content Placeholder 2">
            <a:extLst>
              <a:ext uri="{FF2B5EF4-FFF2-40B4-BE49-F238E27FC236}">
                <a16:creationId xmlns:a16="http://schemas.microsoft.com/office/drawing/2014/main" id="{3F3E78B2-F4C2-4215-ACA2-0A2F18EED900}"/>
              </a:ext>
            </a:extLst>
          </p:cNvPr>
          <p:cNvSpPr>
            <a:spLocks noGrp="1"/>
          </p:cNvSpPr>
          <p:nvPr>
            <p:ph idx="1"/>
          </p:nvPr>
        </p:nvSpPr>
        <p:spPr/>
        <p:txBody>
          <a:bodyPr/>
          <a:lstStyle/>
          <a:p>
            <a:r>
              <a:rPr lang="en-GB" dirty="0">
                <a:hlinkClick r:id="rId3"/>
              </a:rPr>
              <a:t>https://docs.microsoft.com/en-us/power-platform/admin/pricing-billing-skus</a:t>
            </a:r>
            <a:endParaRPr lang="en-GB" dirty="0"/>
          </a:p>
          <a:p>
            <a:endParaRPr lang="en-GB" dirty="0"/>
          </a:p>
          <a:p>
            <a:r>
              <a:rPr lang="en-GB" dirty="0">
                <a:hlinkClick r:id="rId4"/>
              </a:rPr>
              <a:t>https://powerapps.microsoft.com/en-us/blog/new-licensing-options-for-powerapps-and-flow/</a:t>
            </a:r>
            <a:r>
              <a:rPr lang="en-GB" dirty="0"/>
              <a:t> </a:t>
            </a:r>
          </a:p>
        </p:txBody>
      </p:sp>
    </p:spTree>
    <p:extLst>
      <p:ext uri="{BB962C8B-B14F-4D97-AF65-F5344CB8AC3E}">
        <p14:creationId xmlns:p14="http://schemas.microsoft.com/office/powerpoint/2010/main" val="316963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a:t>
            </a:r>
            <a:endParaRPr lang="en-GB" dirty="0">
              <a:solidFill>
                <a:schemeClr val="accent1"/>
              </a:solidFill>
            </a:endParaRPr>
          </a:p>
        </p:txBody>
      </p:sp>
      <p:graphicFrame>
        <p:nvGraphicFramePr>
          <p:cNvPr id="5" name="Table 4">
            <a:extLst>
              <a:ext uri="{FF2B5EF4-FFF2-40B4-BE49-F238E27FC236}">
                <a16:creationId xmlns:a16="http://schemas.microsoft.com/office/drawing/2014/main" id="{7642D6AE-1F0D-4C62-9FFA-B9439FB80C1C}"/>
              </a:ext>
            </a:extLst>
          </p:cNvPr>
          <p:cNvGraphicFramePr>
            <a:graphicFrameLocks noGrp="1"/>
          </p:cNvGraphicFramePr>
          <p:nvPr>
            <p:extLst>
              <p:ext uri="{D42A27DB-BD31-4B8C-83A1-F6EECF244321}">
                <p14:modId xmlns:p14="http://schemas.microsoft.com/office/powerpoint/2010/main" val="2793290718"/>
              </p:ext>
            </p:extLst>
          </p:nvPr>
        </p:nvGraphicFramePr>
        <p:xfrm>
          <a:off x="963687" y="2891781"/>
          <a:ext cx="8310497" cy="3897717"/>
        </p:xfrm>
        <a:graphic>
          <a:graphicData uri="http://schemas.openxmlformats.org/drawingml/2006/table">
            <a:tbl>
              <a:tblPr firstRow="1" bandRow="1">
                <a:tableStyleId>{2D5ABB26-0587-4C30-8999-92F81FD0307C}</a:tableStyleId>
              </a:tblPr>
              <a:tblGrid>
                <a:gridCol w="2599104">
                  <a:extLst>
                    <a:ext uri="{9D8B030D-6E8A-4147-A177-3AD203B41FA5}">
                      <a16:colId xmlns:a16="http://schemas.microsoft.com/office/drawing/2014/main" val="642443177"/>
                    </a:ext>
                  </a:extLst>
                </a:gridCol>
                <a:gridCol w="308575">
                  <a:extLst>
                    <a:ext uri="{9D8B030D-6E8A-4147-A177-3AD203B41FA5}">
                      <a16:colId xmlns:a16="http://schemas.microsoft.com/office/drawing/2014/main" val="955467323"/>
                    </a:ext>
                  </a:extLst>
                </a:gridCol>
                <a:gridCol w="2565203">
                  <a:extLst>
                    <a:ext uri="{9D8B030D-6E8A-4147-A177-3AD203B41FA5}">
                      <a16:colId xmlns:a16="http://schemas.microsoft.com/office/drawing/2014/main" val="1087900839"/>
                    </a:ext>
                  </a:extLst>
                </a:gridCol>
                <a:gridCol w="276061">
                  <a:extLst>
                    <a:ext uri="{9D8B030D-6E8A-4147-A177-3AD203B41FA5}">
                      <a16:colId xmlns:a16="http://schemas.microsoft.com/office/drawing/2014/main" val="3280481108"/>
                    </a:ext>
                  </a:extLst>
                </a:gridCol>
                <a:gridCol w="2561554">
                  <a:extLst>
                    <a:ext uri="{9D8B030D-6E8A-4147-A177-3AD203B41FA5}">
                      <a16:colId xmlns:a16="http://schemas.microsoft.com/office/drawing/2014/main" val="190030267"/>
                    </a:ext>
                  </a:extLst>
                </a:gridCol>
              </a:tblGrid>
              <a:tr h="2039690">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Included with O365 &amp; D365 workloads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1"/>
                        </a:solidFill>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PowerApps &amp; MSFT Flow</a:t>
                      </a:r>
                      <a:r>
                        <a:rPr lang="en-US" sz="1400" baseline="0" dirty="0"/>
                        <a:t> capabilities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aseline="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latin typeface="Segoe UI Semibold" panose="020B0702040204020203" pitchFamily="34" charset="0"/>
                          <a:cs typeface="Segoe UI Semibold" panose="020B0702040204020203" pitchFamily="34" charset="0"/>
                        </a:rPr>
                        <a:t>Create &amp; run within the context of O365 &amp; D365 data sources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1200" dirty="0">
                        <a:solidFill>
                          <a:schemeClr val="tx1"/>
                        </a:solidFill>
                        <a:latin typeface="+mn-lt"/>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PowerApps &amp; MSFT Flow capabilities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Access to Common Data Model and premium connectors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Run </a:t>
                      </a:r>
                      <a:r>
                        <a:rPr lang="en-US" sz="1400" b="1" dirty="0">
                          <a:latin typeface="Segoe UI Semibold" panose="020B0702040204020203" pitchFamily="34" charset="0"/>
                          <a:cs typeface="Segoe UI Semibold" panose="020B0702040204020203" pitchFamily="34" charset="0"/>
                        </a:rPr>
                        <a:t>any app or flow </a:t>
                      </a:r>
                      <a:r>
                        <a:rPr lang="en-US" sz="1400" dirty="0"/>
                        <a:t>&amp; build </a:t>
                      </a:r>
                      <a:r>
                        <a:rPr lang="en-US" sz="1400" b="1" dirty="0">
                          <a:latin typeface="Segoe UI Semibold" panose="020B0702040204020203" pitchFamily="34" charset="0"/>
                          <a:cs typeface="Segoe UI Semibold" panose="020B0702040204020203" pitchFamily="34" charset="0"/>
                        </a:rPr>
                        <a:t>against any existing data source</a:t>
                      </a:r>
                      <a:endParaRPr kumimoji="0" lang="en-US" sz="1400" b="0" i="0" u="none" strike="noStrike" kern="1200" cap="none" spc="0" normalizeH="0" baseline="0" noProof="0" dirty="0">
                        <a:ln>
                          <a:noFill/>
                        </a:ln>
                        <a:solidFill>
                          <a:srgbClr val="505050"/>
                        </a:solidFill>
                        <a:effectLst/>
                        <a:uLnTx/>
                        <a:uFillTx/>
                        <a:latin typeface="+mn-lt"/>
                        <a:ea typeface="+mn-ea"/>
                        <a:cs typeface="+mn-cs"/>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en-US" sz="1400" dirty="0"/>
                        <a:t>Included in full D365 Plans</a:t>
                      </a:r>
                    </a:p>
                    <a:p>
                      <a:pPr marL="285750" indent="-285750" algn="l">
                        <a:buFont typeface="Arial" panose="020B0604020202020204" pitchFamily="34" charset="0"/>
                        <a:buChar char="•"/>
                      </a:pPr>
                      <a:endParaRPr lang="en-US" sz="1400" dirty="0"/>
                    </a:p>
                    <a:p>
                      <a:pPr marL="0" indent="0" algn="l">
                        <a:buFont typeface="Arial" panose="020B0604020202020204" pitchFamily="34" charset="0"/>
                        <a:buNone/>
                      </a:pPr>
                      <a:r>
                        <a:rPr lang="en-US" sz="1400" dirty="0"/>
                        <a:t>Includes everything in P1,</a:t>
                      </a:r>
                      <a:r>
                        <a:rPr lang="en-US" sz="1400" baseline="0" dirty="0"/>
                        <a:t> plus</a:t>
                      </a:r>
                    </a:p>
                    <a:p>
                      <a:pPr marL="0" indent="0" algn="l">
                        <a:buFont typeface="Arial" panose="020B0604020202020204" pitchFamily="34" charset="0"/>
                        <a:buNone/>
                      </a:pPr>
                      <a:endParaRPr lang="en-US" sz="500" baseline="0" dirty="0"/>
                    </a:p>
                    <a:p>
                      <a:pPr marL="285750" indent="-285750">
                        <a:buFont typeface="Arial" panose="020B0604020202020204" pitchFamily="34" charset="0"/>
                        <a:buChar char="•"/>
                      </a:pPr>
                      <a:r>
                        <a:rPr lang="en-US" sz="1400" baseline="0" dirty="0"/>
                        <a:t>Create </a:t>
                      </a:r>
                      <a:r>
                        <a:rPr lang="en-US" sz="1400" b="1" baseline="0" dirty="0">
                          <a:latin typeface="Segoe UI Semibold" panose="020B0702040204020203" pitchFamily="34" charset="0"/>
                          <a:cs typeface="Segoe UI Semibold" panose="020B0702040204020203" pitchFamily="34" charset="0"/>
                        </a:rPr>
                        <a:t>any app or flow</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latin typeface="Segoe UI Semibold" panose="020B0702040204020203" pitchFamily="34" charset="0"/>
                          <a:cs typeface="Segoe UI Semibold" panose="020B0702040204020203" pitchFamily="34" charset="0"/>
                        </a:rPr>
                        <a:t>Model your business data and create custom entities (CDM)</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t>Create/manage environments and databases</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Set policy and view usage</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3828044"/>
                  </a:ext>
                </a:extLst>
              </a:tr>
              <a:tr h="159649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latin typeface="Segoe UI Semibold" panose="020B0702040204020203" pitchFamily="34" charset="0"/>
                          <a:ea typeface="+mn-ea"/>
                          <a:cs typeface="Segoe UI Semibold" panose="020B0702040204020203" pitchFamily="34" charset="0"/>
                        </a:rPr>
                        <a:t>Quotas (per user; pooled tenant-wide):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600" dirty="0"/>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2,000 flow runs per month</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Segoe UI Semibold" panose="020B0702040204020203" pitchFamily="34" charset="0"/>
                          <a:cs typeface="Segoe UI Semibold" panose="020B0702040204020203" pitchFamily="34" charset="0"/>
                        </a:rPr>
                        <a:t>Quotas (per user;</a:t>
                      </a:r>
                      <a:r>
                        <a:rPr lang="en-US" sz="1400" baseline="0" dirty="0">
                          <a:latin typeface="Segoe UI Semibold" panose="020B0702040204020203" pitchFamily="34" charset="0"/>
                          <a:cs typeface="Segoe UI Semibold" panose="020B0702040204020203" pitchFamily="34" charset="0"/>
                        </a:rPr>
                        <a:t> </a:t>
                      </a:r>
                      <a:r>
                        <a:rPr lang="en-US" sz="1400" dirty="0">
                          <a:latin typeface="Segoe UI Semibold" panose="020B0702040204020203" pitchFamily="34" charset="0"/>
                          <a:cs typeface="Segoe UI Semibold" panose="020B0702040204020203" pitchFamily="34" charset="0"/>
                        </a:rPr>
                        <a:t>pooled</a:t>
                      </a:r>
                      <a:r>
                        <a:rPr lang="en-US" sz="1400" baseline="0" dirty="0">
                          <a:latin typeface="Segoe UI Semibold" panose="020B0702040204020203" pitchFamily="34" charset="0"/>
                          <a:cs typeface="Segoe UI Semibold" panose="020B0702040204020203" pitchFamily="34" charset="0"/>
                        </a:rPr>
                        <a:t> tenant-wide):</a:t>
                      </a:r>
                      <a:endParaRPr lang="en-US" sz="1400" dirty="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endParaRPr lang="en-US" sz="600" b="0" dirty="0"/>
                    </a:p>
                    <a:p>
                      <a:pPr marL="285750" indent="-285750">
                        <a:buFont typeface="Arial" panose="020B0604020202020204" pitchFamily="34" charset="0"/>
                        <a:buChar char="•"/>
                      </a:pPr>
                      <a:r>
                        <a:rPr lang="en-US" sz="1400" b="0" dirty="0"/>
                        <a:t>4,500 flow runs per month</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20MB Data Storage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2GB File Storage</a:t>
                      </a:r>
                    </a:p>
                    <a:p>
                      <a:pPr marL="285750" indent="-285750">
                        <a:buFont typeface="Arial" panose="020B0604020202020204" pitchFamily="34" charset="0"/>
                        <a:buChar char="•"/>
                      </a:pPr>
                      <a:endParaRPr lang="en-US" sz="1400" b="1"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latin typeface="Segoe UI Semibold" panose="020B0702040204020203" pitchFamily="34" charset="0"/>
                          <a:ea typeface="+mn-ea"/>
                          <a:cs typeface="Segoe UI Semibold" panose="020B0702040204020203" pitchFamily="34" charset="0"/>
                        </a:rPr>
                        <a:t>Quotas (per user; pooled tenant-wide):</a:t>
                      </a:r>
                    </a:p>
                    <a:p>
                      <a:pPr marL="285750" indent="-285750">
                        <a:buFont typeface="Arial" panose="020B0604020202020204" pitchFamily="34" charset="0"/>
                        <a:buChar char="•"/>
                      </a:pPr>
                      <a:endParaRPr lang="en-US" sz="600" b="0" dirty="0"/>
                    </a:p>
                    <a:p>
                      <a:pPr marL="285750" indent="-285750">
                        <a:buFont typeface="Arial" panose="020B0604020202020204" pitchFamily="34" charset="0"/>
                        <a:buChar char="•"/>
                      </a:pPr>
                      <a:r>
                        <a:rPr lang="en-US" sz="1400" b="0" dirty="0"/>
                        <a:t>15,000 flow runs per month</a:t>
                      </a:r>
                    </a:p>
                    <a:p>
                      <a:pPr marL="285750" indent="-285750">
                        <a:buFont typeface="Arial" panose="020B0604020202020204" pitchFamily="34" charset="0"/>
                        <a:buChar char="•"/>
                      </a:pPr>
                      <a:r>
                        <a:rPr lang="en-US" sz="1400" b="0" dirty="0"/>
                        <a:t>200 MB Data Storage</a:t>
                      </a:r>
                    </a:p>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20 GB File Storage per user</a:t>
                      </a:r>
                    </a:p>
                    <a:p>
                      <a:pPr marL="285750" indent="-285750">
                        <a:buFont typeface="Arial" panose="020B0604020202020204" pitchFamily="34" charset="0"/>
                        <a:buChar char="•"/>
                      </a:pPr>
                      <a:endParaRPr lang="en-US" sz="1400" b="1" dirty="0"/>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067327"/>
                  </a:ext>
                </a:extLst>
              </a:tr>
            </a:tbl>
          </a:graphicData>
        </a:graphic>
      </p:graphicFrame>
      <p:sp>
        <p:nvSpPr>
          <p:cNvPr id="7" name="Rectangle 6">
            <a:extLst>
              <a:ext uri="{FF2B5EF4-FFF2-40B4-BE49-F238E27FC236}">
                <a16:creationId xmlns:a16="http://schemas.microsoft.com/office/drawing/2014/main" id="{2D81007E-4019-49A1-A75E-6038B47C4ABA}"/>
              </a:ext>
            </a:extLst>
          </p:cNvPr>
          <p:cNvSpPr/>
          <p:nvPr/>
        </p:nvSpPr>
        <p:spPr bwMode="auto">
          <a:xfrm>
            <a:off x="994074" y="2897533"/>
            <a:ext cx="2565555"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BEF952DB-C888-41F7-AC04-1B8381D1DA87}"/>
              </a:ext>
            </a:extLst>
          </p:cNvPr>
          <p:cNvSpPr/>
          <p:nvPr/>
        </p:nvSpPr>
        <p:spPr bwMode="auto">
          <a:xfrm>
            <a:off x="3832427" y="2135558"/>
            <a:ext cx="2594463"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chemeClr val="bg1"/>
                </a:solidFill>
                <a:effectLst/>
                <a:uLnTx/>
                <a:uFillTx/>
              </a:rPr>
              <a:t>PowerApps P1</a:t>
            </a:r>
          </a:p>
        </p:txBody>
      </p:sp>
      <p:sp>
        <p:nvSpPr>
          <p:cNvPr id="9" name="Rectangle 8">
            <a:extLst>
              <a:ext uri="{FF2B5EF4-FFF2-40B4-BE49-F238E27FC236}">
                <a16:creationId xmlns:a16="http://schemas.microsoft.com/office/drawing/2014/main" id="{D3777C51-A57F-47DC-8731-F7BEF464ED25}"/>
              </a:ext>
            </a:extLst>
          </p:cNvPr>
          <p:cNvSpPr/>
          <p:nvPr/>
        </p:nvSpPr>
        <p:spPr bwMode="auto">
          <a:xfrm>
            <a:off x="6698754" y="2135558"/>
            <a:ext cx="2575430"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1" i="0" u="none" strike="noStrike" kern="0" cap="none" spc="0" normalizeH="0" baseline="0" noProof="0">
                <a:ln>
                  <a:noFill/>
                </a:ln>
                <a:solidFill>
                  <a:schemeClr val="bg1"/>
                </a:solidFill>
                <a:effectLst/>
                <a:uLnTx/>
                <a:uFillTx/>
              </a:rPr>
              <a:t>PowerApps P2</a:t>
            </a: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2583589"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chemeClr val="bg1"/>
                </a:solidFill>
                <a:effectLst/>
                <a:uLnTx/>
                <a:uFillTx/>
              </a:rPr>
              <a:t>PowerApps and MSFT Flow for</a:t>
            </a:r>
          </a:p>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chemeClr val="bg1"/>
                </a:solidFill>
                <a:effectLst/>
                <a:uLnTx/>
                <a:uFillTx/>
              </a:rPr>
              <a:t>Office 365 and Dynamics 365</a:t>
            </a:r>
          </a:p>
        </p:txBody>
      </p:sp>
      <p:sp>
        <p:nvSpPr>
          <p:cNvPr id="11" name="Rectangle 10">
            <a:extLst>
              <a:ext uri="{FF2B5EF4-FFF2-40B4-BE49-F238E27FC236}">
                <a16:creationId xmlns:a16="http://schemas.microsoft.com/office/drawing/2014/main" id="{CACEA902-C746-46C4-AF26-34D75A9F84C7}"/>
              </a:ext>
            </a:extLst>
          </p:cNvPr>
          <p:cNvSpPr/>
          <p:nvPr/>
        </p:nvSpPr>
        <p:spPr bwMode="auto">
          <a:xfrm>
            <a:off x="3799113" y="1217256"/>
            <a:ext cx="2613288"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14224">
              <a:lnSpc>
                <a:spcPct val="90000"/>
              </a:lnSpc>
              <a:spcAft>
                <a:spcPts val="612"/>
              </a:spcAft>
              <a:defRPr/>
            </a:pPr>
            <a:r>
              <a:rPr lang="en-US" sz="1600" kern="0" dirty="0">
                <a:solidFill>
                  <a:schemeClr val="bg1"/>
                </a:solidFill>
              </a:rPr>
              <a:t>For business users </a:t>
            </a:r>
          </a:p>
          <a:p>
            <a:pPr algn="ctr" defTabSz="914224">
              <a:lnSpc>
                <a:spcPct val="90000"/>
              </a:lnSpc>
              <a:spcAft>
                <a:spcPts val="612"/>
              </a:spcAft>
              <a:defRPr/>
            </a:pPr>
            <a:r>
              <a:rPr lang="en-US" sz="1600" kern="0" dirty="0">
                <a:solidFill>
                  <a:schemeClr val="bg1"/>
                </a:solidFill>
              </a:rPr>
              <a:t>Run any app using CDM</a:t>
            </a: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2602335"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14224"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chemeClr val="bg1"/>
                </a:solidFill>
                <a:effectLst/>
                <a:uLnTx/>
                <a:uFillTx/>
              </a:rPr>
              <a:t>Extending Office 365 and Dynamics 365</a:t>
            </a:r>
          </a:p>
        </p:txBody>
      </p:sp>
      <p:sp>
        <p:nvSpPr>
          <p:cNvPr id="13" name="Rectangle 12">
            <a:extLst>
              <a:ext uri="{FF2B5EF4-FFF2-40B4-BE49-F238E27FC236}">
                <a16:creationId xmlns:a16="http://schemas.microsoft.com/office/drawing/2014/main" id="{64BFD457-A294-49C1-87DD-CA9C9557464B}"/>
              </a:ext>
            </a:extLst>
          </p:cNvPr>
          <p:cNvSpPr/>
          <p:nvPr/>
        </p:nvSpPr>
        <p:spPr bwMode="auto">
          <a:xfrm>
            <a:off x="6675646" y="1217256"/>
            <a:ext cx="2613288"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For creators and IT admins</a:t>
            </a:r>
          </a:p>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Full creation &amp; admin capabilities</a:t>
            </a:r>
          </a:p>
        </p:txBody>
      </p:sp>
      <p:sp>
        <p:nvSpPr>
          <p:cNvPr id="14" name="Rectangle 13">
            <a:extLst>
              <a:ext uri="{FF2B5EF4-FFF2-40B4-BE49-F238E27FC236}">
                <a16:creationId xmlns:a16="http://schemas.microsoft.com/office/drawing/2014/main" id="{EFD51749-832E-4392-8C10-1FECC55F1FA8}"/>
              </a:ext>
            </a:extLst>
          </p:cNvPr>
          <p:cNvSpPr/>
          <p:nvPr/>
        </p:nvSpPr>
        <p:spPr bwMode="auto">
          <a:xfrm>
            <a:off x="3846253" y="2897533"/>
            <a:ext cx="2583589"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Rectangle 14">
            <a:extLst>
              <a:ext uri="{FF2B5EF4-FFF2-40B4-BE49-F238E27FC236}">
                <a16:creationId xmlns:a16="http://schemas.microsoft.com/office/drawing/2014/main" id="{5FAFD3F4-8A90-4BC6-8BE9-5FD8776B5129}"/>
              </a:ext>
            </a:extLst>
          </p:cNvPr>
          <p:cNvSpPr/>
          <p:nvPr/>
        </p:nvSpPr>
        <p:spPr bwMode="auto">
          <a:xfrm>
            <a:off x="6708629" y="2897533"/>
            <a:ext cx="2565555"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
        <p:nvSpPr>
          <p:cNvPr id="17" name="Rectangle 16">
            <a:extLst>
              <a:ext uri="{FF2B5EF4-FFF2-40B4-BE49-F238E27FC236}">
                <a16:creationId xmlns:a16="http://schemas.microsoft.com/office/drawing/2014/main" id="{C9053A18-A9EF-496C-80B3-E714C96C8534}"/>
              </a:ext>
            </a:extLst>
          </p:cNvPr>
          <p:cNvSpPr/>
          <p:nvPr/>
        </p:nvSpPr>
        <p:spPr bwMode="auto">
          <a:xfrm>
            <a:off x="1003598" y="5248079"/>
            <a:ext cx="2565554"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Rectangle 17">
            <a:extLst>
              <a:ext uri="{FF2B5EF4-FFF2-40B4-BE49-F238E27FC236}">
                <a16:creationId xmlns:a16="http://schemas.microsoft.com/office/drawing/2014/main" id="{E268E0F1-5CAD-4376-8A08-A2C494783FC8}"/>
              </a:ext>
            </a:extLst>
          </p:cNvPr>
          <p:cNvSpPr/>
          <p:nvPr/>
        </p:nvSpPr>
        <p:spPr bwMode="auto">
          <a:xfrm>
            <a:off x="3855776" y="5248079"/>
            <a:ext cx="258358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Rectangle 18">
            <a:extLst>
              <a:ext uri="{FF2B5EF4-FFF2-40B4-BE49-F238E27FC236}">
                <a16:creationId xmlns:a16="http://schemas.microsoft.com/office/drawing/2014/main" id="{411DC605-FB41-4E5B-BB2D-1655C51892F6}"/>
              </a:ext>
            </a:extLst>
          </p:cNvPr>
          <p:cNvSpPr/>
          <p:nvPr/>
        </p:nvSpPr>
        <p:spPr bwMode="auto">
          <a:xfrm>
            <a:off x="6705345" y="5248079"/>
            <a:ext cx="258358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a:extLst>
              <a:ext uri="{FF2B5EF4-FFF2-40B4-BE49-F238E27FC236}">
                <a16:creationId xmlns:a16="http://schemas.microsoft.com/office/drawing/2014/main" id="{150D4DA0-2D90-405A-BD5E-D1E10F1343D1}"/>
              </a:ext>
            </a:extLst>
          </p:cNvPr>
          <p:cNvSpPr/>
          <p:nvPr/>
        </p:nvSpPr>
        <p:spPr bwMode="auto">
          <a:xfrm>
            <a:off x="9520666" y="2135558"/>
            <a:ext cx="2432857" cy="756223"/>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399" b="1" kern="0" dirty="0">
                <a:solidFill>
                  <a:schemeClr val="bg1"/>
                </a:solidFill>
              </a:rPr>
              <a:t>New licensing options for PowerApps</a:t>
            </a:r>
            <a:endParaRPr kumimoji="0" lang="en-US" sz="1399" b="1" i="0" u="none" strike="noStrike" kern="0" cap="none" spc="0" normalizeH="0" baseline="0" noProof="0" dirty="0">
              <a:ln>
                <a:noFill/>
              </a:ln>
              <a:solidFill>
                <a:schemeClr val="bg1"/>
              </a:solidFill>
              <a:effectLst/>
              <a:uLnTx/>
              <a:uFillTx/>
            </a:endParaRPr>
          </a:p>
        </p:txBody>
      </p:sp>
      <p:sp>
        <p:nvSpPr>
          <p:cNvPr id="21" name="Rectangle 20">
            <a:extLst>
              <a:ext uri="{FF2B5EF4-FFF2-40B4-BE49-F238E27FC236}">
                <a16:creationId xmlns:a16="http://schemas.microsoft.com/office/drawing/2014/main" id="{9FB02584-05F5-4246-AAD7-E97BDE83E29B}"/>
              </a:ext>
            </a:extLst>
          </p:cNvPr>
          <p:cNvSpPr/>
          <p:nvPr/>
        </p:nvSpPr>
        <p:spPr bwMode="auto">
          <a:xfrm>
            <a:off x="9497559" y="1217256"/>
            <a:ext cx="2478120"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R="0" lvl="0" indent="0" algn="ctr" defTabSz="914224" fontAlgn="base">
              <a:lnSpc>
                <a:spcPct val="90000"/>
              </a:lnSpc>
              <a:spcBef>
                <a:spcPct val="0"/>
              </a:spcBef>
              <a:spcAft>
                <a:spcPts val="612"/>
              </a:spcAft>
              <a:buClrTx/>
              <a:buSzTx/>
              <a:buFontTx/>
              <a:buNone/>
              <a:tabLst/>
              <a:defRPr/>
            </a:pPr>
            <a:r>
              <a:rPr lang="en-US" sz="1600" kern="0" dirty="0">
                <a:solidFill>
                  <a:schemeClr val="bg1"/>
                </a:solidFill>
              </a:rPr>
              <a:t>PowerApps Per App Plan</a:t>
            </a:r>
          </a:p>
        </p:txBody>
      </p:sp>
      <p:sp>
        <p:nvSpPr>
          <p:cNvPr id="22" name="Rectangle 21">
            <a:extLst>
              <a:ext uri="{FF2B5EF4-FFF2-40B4-BE49-F238E27FC236}">
                <a16:creationId xmlns:a16="http://schemas.microsoft.com/office/drawing/2014/main" id="{C342E8E6-624A-4A67-B2FC-2EBD1F70D110}"/>
              </a:ext>
            </a:extLst>
          </p:cNvPr>
          <p:cNvSpPr/>
          <p:nvPr/>
        </p:nvSpPr>
        <p:spPr bwMode="auto">
          <a:xfrm>
            <a:off x="9530542" y="2897533"/>
            <a:ext cx="2432858" cy="2264781"/>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Rectangle 22">
            <a:extLst>
              <a:ext uri="{FF2B5EF4-FFF2-40B4-BE49-F238E27FC236}">
                <a16:creationId xmlns:a16="http://schemas.microsoft.com/office/drawing/2014/main" id="{E91437A3-6BD0-49D4-ACA8-6070586B836C}"/>
              </a:ext>
            </a:extLst>
          </p:cNvPr>
          <p:cNvSpPr/>
          <p:nvPr/>
        </p:nvSpPr>
        <p:spPr bwMode="auto">
          <a:xfrm>
            <a:off x="9540066" y="5248079"/>
            <a:ext cx="2432859" cy="119040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a:extLst>
              <a:ext uri="{FF2B5EF4-FFF2-40B4-BE49-F238E27FC236}">
                <a16:creationId xmlns:a16="http://schemas.microsoft.com/office/drawing/2014/main" id="{09436265-F0A3-43D2-8DAF-1EEDFBFD5590}"/>
              </a:ext>
            </a:extLst>
          </p:cNvPr>
          <p:cNvSpPr txBox="1"/>
          <p:nvPr/>
        </p:nvSpPr>
        <p:spPr>
          <a:xfrm>
            <a:off x="9539426" y="2972511"/>
            <a:ext cx="2414098" cy="166199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t>Allow individual users to run applications for a specific business scenario based on the full capabilities of PowerApps. Pricing will be $10 user/app/month</a:t>
            </a:r>
            <a:r>
              <a:rPr lang="en-US" dirty="0"/>
              <a:t>.</a:t>
            </a:r>
            <a:endParaRPr lang="en-GB" dirty="0"/>
          </a:p>
        </p:txBody>
      </p:sp>
    </p:spTree>
    <p:extLst>
      <p:ext uri="{BB962C8B-B14F-4D97-AF65-F5344CB8AC3E}">
        <p14:creationId xmlns:p14="http://schemas.microsoft.com/office/powerpoint/2010/main" val="3549997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406DD2F-479C-42F1-87CF-4B4F09F58F77}"/>
              </a:ext>
            </a:extLst>
          </p:cNvPr>
          <p:cNvPicPr>
            <a:picLocks noChangeAspect="1"/>
          </p:cNvPicPr>
          <p:nvPr/>
        </p:nvPicPr>
        <p:blipFill>
          <a:blip r:embed="rId3"/>
          <a:stretch>
            <a:fillRect/>
          </a:stretch>
        </p:blipFill>
        <p:spPr>
          <a:xfrm>
            <a:off x="643467" y="648209"/>
            <a:ext cx="10905066" cy="5561582"/>
          </a:xfrm>
          <a:prstGeom prst="rect">
            <a:avLst/>
          </a:prstGeom>
        </p:spPr>
      </p:pic>
    </p:spTree>
    <p:extLst>
      <p:ext uri="{BB962C8B-B14F-4D97-AF65-F5344CB8AC3E}">
        <p14:creationId xmlns:p14="http://schemas.microsoft.com/office/powerpoint/2010/main" val="95178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0B038A-FB6A-4727-8781-BCE8FDDD8D39}"/>
              </a:ext>
            </a:extLst>
          </p:cNvPr>
          <p:cNvSpPr>
            <a:spLocks noGrp="1"/>
          </p:cNvSpPr>
          <p:nvPr>
            <p:ph type="title"/>
          </p:nvPr>
        </p:nvSpPr>
        <p:spPr>
          <a:xfrm>
            <a:off x="838200" y="92982"/>
            <a:ext cx="10515600" cy="1325563"/>
          </a:xfrm>
        </p:spPr>
        <p:txBody>
          <a:bodyPr/>
          <a:lstStyle/>
          <a:p>
            <a:r>
              <a:rPr lang="en-US" dirty="0">
                <a:solidFill>
                  <a:schemeClr val="accent1"/>
                </a:solidFill>
              </a:rPr>
              <a:t>License Options and Costs for external Users</a:t>
            </a:r>
            <a:endParaRPr lang="en-GB" dirty="0">
              <a:solidFill>
                <a:schemeClr val="accent1"/>
              </a:solidFill>
            </a:endParaRPr>
          </a:p>
        </p:txBody>
      </p:sp>
      <p:sp>
        <p:nvSpPr>
          <p:cNvPr id="7" name="Rectangle 6">
            <a:extLst>
              <a:ext uri="{FF2B5EF4-FFF2-40B4-BE49-F238E27FC236}">
                <a16:creationId xmlns:a16="http://schemas.microsoft.com/office/drawing/2014/main" id="{2D81007E-4019-49A1-A75E-6038B47C4ABA}"/>
              </a:ext>
            </a:extLst>
          </p:cNvPr>
          <p:cNvSpPr/>
          <p:nvPr/>
        </p:nvSpPr>
        <p:spPr bwMode="auto">
          <a:xfrm>
            <a:off x="980925" y="3966220"/>
            <a:ext cx="6673896" cy="2118894"/>
          </a:xfrm>
          <a:prstGeom prst="rect">
            <a:avLst/>
          </a:prstGeom>
          <a:noFill/>
          <a:ln w="254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342900" lvl="0" indent="-342900" defTabSz="950846" fontAlgn="base">
              <a:lnSpc>
                <a:spcPct val="150000"/>
              </a:lnSpc>
              <a:spcBef>
                <a:spcPct val="0"/>
              </a:spcBef>
              <a:spcAft>
                <a:spcPct val="0"/>
              </a:spcAft>
              <a:buFont typeface="Arial" panose="020B0604020202020204" pitchFamily="34" charset="0"/>
              <a:buChar char="•"/>
              <a:defRPr/>
            </a:pPr>
            <a:r>
              <a:rPr lang="en-US" sz="1400" kern="0" dirty="0">
                <a:solidFill>
                  <a:srgbClr val="124548"/>
                </a:solidFill>
                <a:ea typeface="Segoe UI" pitchFamily="34" charset="0"/>
                <a:cs typeface="Segoe UI" pitchFamily="34" charset="0"/>
              </a:rPr>
              <a:t>PowerApps Portals will be licensed per the following:</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(authenticated) will be $200 for 100 logins/month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External users (anonymous) will be $100 for 100,000 web page views/month.</a:t>
            </a:r>
          </a:p>
          <a:p>
            <a:pPr marL="800100" lvl="1" indent="-342900" defTabSz="950846" fontAlgn="base">
              <a:lnSpc>
                <a:spcPct val="150000"/>
              </a:lnSpc>
              <a:spcBef>
                <a:spcPct val="0"/>
              </a:spcBef>
              <a:spcAft>
                <a:spcPct val="0"/>
              </a:spcAft>
              <a:buFont typeface="Wingdings" panose="05000000000000000000" pitchFamily="2" charset="2"/>
              <a:buChar char="Ø"/>
              <a:defRPr/>
            </a:pPr>
            <a:r>
              <a:rPr lang="en-US" sz="1400" kern="0" dirty="0">
                <a:solidFill>
                  <a:srgbClr val="124548"/>
                </a:solidFill>
                <a:ea typeface="Segoe UI" pitchFamily="34" charset="0"/>
                <a:cs typeface="Segoe UI" pitchFamily="34" charset="0"/>
              </a:rPr>
              <a:t>Internal users are able to access portals using a PowerApps per app or per user plan as per previous slide.</a:t>
            </a:r>
          </a:p>
          <a:p>
            <a:pPr marL="342900" marR="0" lvl="0" indent="-342900" defTabSz="950846"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124548"/>
              </a:solidFill>
              <a:effectLst/>
              <a:uLnTx/>
              <a:uFillTx/>
              <a:ea typeface="Segoe UI" pitchFamily="34" charset="0"/>
              <a:cs typeface="Segoe UI" pitchFamily="34" charset="0"/>
            </a:endParaRPr>
          </a:p>
        </p:txBody>
      </p:sp>
      <p:sp>
        <p:nvSpPr>
          <p:cNvPr id="10" name="Rectangle 9">
            <a:extLst>
              <a:ext uri="{FF2B5EF4-FFF2-40B4-BE49-F238E27FC236}">
                <a16:creationId xmlns:a16="http://schemas.microsoft.com/office/drawing/2014/main" id="{6C5E8280-6D5E-4D55-BCA4-5FB0C64842CC}"/>
              </a:ext>
            </a:extLst>
          </p:cNvPr>
          <p:cNvSpPr/>
          <p:nvPr/>
        </p:nvSpPr>
        <p:spPr bwMode="auto">
          <a:xfrm>
            <a:off x="980925" y="2135558"/>
            <a:ext cx="6673896" cy="1830662"/>
          </a:xfrm>
          <a:prstGeom prst="rect">
            <a:avLst/>
          </a:prstGeom>
          <a:solidFill>
            <a:schemeClr val="accent1">
              <a:lumMod val="75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just" defTabSz="914224">
              <a:defRPr/>
            </a:pPr>
            <a:r>
              <a:rPr lang="en-US" sz="1399" b="1" kern="0" dirty="0">
                <a:solidFill>
                  <a:schemeClr val="bg1"/>
                </a:solidFill>
              </a:rPr>
              <a:t>PowerApps Portals provide low-code tools to build responsive websites that connect an organization with external customers or partners. This is done by providing the ability to create a new portal app which can be accessed by internal users, anonymous external users, or by authenticating external users with LinkedIn, local logins, Microsoft accounts and many other identity providers. The ability to access PowerApps Portals is included as part of the new PowerApps per user and per app plans for internal users.</a:t>
            </a:r>
            <a:endParaRPr kumimoji="0" lang="en-US" sz="1399" b="1" i="0" u="none" strike="noStrike" kern="0" cap="none" spc="0" normalizeH="0" baseline="0" noProof="0" dirty="0">
              <a:ln>
                <a:noFill/>
              </a:ln>
              <a:solidFill>
                <a:schemeClr val="bg1"/>
              </a:solidFill>
              <a:effectLst/>
              <a:uLnTx/>
              <a:uFillTx/>
            </a:endParaRPr>
          </a:p>
        </p:txBody>
      </p:sp>
      <p:sp>
        <p:nvSpPr>
          <p:cNvPr id="12" name="Rectangle 11">
            <a:extLst>
              <a:ext uri="{FF2B5EF4-FFF2-40B4-BE49-F238E27FC236}">
                <a16:creationId xmlns:a16="http://schemas.microsoft.com/office/drawing/2014/main" id="{38CB4EAB-CDF4-4476-85AE-79231A66874E}"/>
              </a:ext>
            </a:extLst>
          </p:cNvPr>
          <p:cNvSpPr/>
          <p:nvPr/>
        </p:nvSpPr>
        <p:spPr bwMode="auto">
          <a:xfrm>
            <a:off x="956990" y="1217256"/>
            <a:ext cx="6673896" cy="756223"/>
          </a:xfrm>
          <a:prstGeom prst="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14224">
              <a:lnSpc>
                <a:spcPct val="90000"/>
              </a:lnSpc>
              <a:spcAft>
                <a:spcPts val="612"/>
              </a:spcAft>
              <a:defRPr/>
            </a:pPr>
            <a:r>
              <a:rPr lang="en-US" sz="1600" kern="0" dirty="0">
                <a:solidFill>
                  <a:schemeClr val="bg1"/>
                </a:solidFill>
              </a:rPr>
              <a:t>PowerApps Portals</a:t>
            </a:r>
            <a:endParaRPr kumimoji="0" lang="en-US" sz="1600" b="0" i="0" u="none" strike="noStrike" kern="0" cap="none" spc="0" normalizeH="0" baseline="0" noProof="0" dirty="0">
              <a:ln>
                <a:noFill/>
              </a:ln>
              <a:solidFill>
                <a:schemeClr val="bg1"/>
              </a:solidFill>
              <a:effectLst/>
              <a:uLnTx/>
              <a:uFillTx/>
            </a:endParaRPr>
          </a:p>
        </p:txBody>
      </p:sp>
      <p:sp>
        <p:nvSpPr>
          <p:cNvPr id="16" name="Rectangle 15">
            <a:extLst>
              <a:ext uri="{FF2B5EF4-FFF2-40B4-BE49-F238E27FC236}">
                <a16:creationId xmlns:a16="http://schemas.microsoft.com/office/drawing/2014/main" id="{8F676EE9-42AB-48E8-AB2C-549911261626}"/>
              </a:ext>
            </a:extLst>
          </p:cNvPr>
          <p:cNvSpPr/>
          <p:nvPr/>
        </p:nvSpPr>
        <p:spPr bwMode="auto">
          <a:xfrm>
            <a:off x="994075" y="6527962"/>
            <a:ext cx="10797178" cy="3047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a:ln>
                  <a:noFill/>
                </a:ln>
                <a:solidFill>
                  <a:schemeClr val="tx1"/>
                </a:solidFill>
                <a:effectLst/>
                <a:uLnTx/>
                <a:uFillTx/>
                <a:ea typeface="Segoe UI" pitchFamily="34" charset="0"/>
                <a:cs typeface="Segoe UI" pitchFamily="34" charset="0"/>
              </a:rPr>
              <a:t>Additional flow runs, Data Storage, and File Storage may be purchased as needed</a:t>
            </a:r>
          </a:p>
        </p:txBody>
      </p:sp>
    </p:spTree>
    <p:extLst>
      <p:ext uri="{BB962C8B-B14F-4D97-AF65-F5344CB8AC3E}">
        <p14:creationId xmlns:p14="http://schemas.microsoft.com/office/powerpoint/2010/main" val="1319881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rcpmag.com/articles/2015/12/02/~/media/ECG/rcpmag/Images/2015/12/1202rcp_powerapps_b.ashx">
            <a:extLst>
              <a:ext uri="{FF2B5EF4-FFF2-40B4-BE49-F238E27FC236}">
                <a16:creationId xmlns:a16="http://schemas.microsoft.com/office/drawing/2014/main" id="{4F9753A6-5F59-48BE-B257-79935D1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71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84168-6B2F-4457-A2ED-7EFED00B60B1}"/>
              </a:ext>
            </a:extLst>
          </p:cNvPr>
          <p:cNvSpPr>
            <a:spLocks noGrp="1"/>
          </p:cNvSpPr>
          <p:nvPr>
            <p:ph type="title" idx="4294967295"/>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Setup Environment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D8A15D-D891-4F1F-8F05-B78D90502313}"/>
              </a:ext>
            </a:extLst>
          </p:cNvPr>
          <p:cNvSpPr>
            <a:spLocks noGrp="1"/>
          </p:cNvSpPr>
          <p:nvPr>
            <p:ph idx="4294967295"/>
          </p:nvPr>
        </p:nvSpPr>
        <p:spPr>
          <a:xfrm>
            <a:off x="4976031" y="963877"/>
            <a:ext cx="6377769" cy="4930246"/>
          </a:xfrm>
        </p:spPr>
        <p:txBody>
          <a:bodyPr vert="horz" lIns="91440" tIns="45720" rIns="91440" bIns="45720" rtlCol="0" anchor="ctr">
            <a:normAutofit lnSpcReduction="10000"/>
          </a:bodyPr>
          <a:lstStyle/>
          <a:p>
            <a:pPr marL="0"/>
            <a:r>
              <a:rPr lang="en-US" sz="2400" b="1" dirty="0"/>
              <a:t>Setup Office 365</a:t>
            </a:r>
          </a:p>
          <a:p>
            <a:pPr lvl="1"/>
            <a:r>
              <a:rPr lang="en-US" dirty="0"/>
              <a:t>Go to </a:t>
            </a:r>
            <a:r>
              <a:rPr lang="en-US" dirty="0">
                <a:hlinkClick r:id="rId3"/>
              </a:rPr>
              <a:t>https://docs.microsoft.com/en-us/office/developer-program/office-365-developer-program-get-started</a:t>
            </a:r>
            <a:endParaRPr lang="en-US" dirty="0"/>
          </a:p>
          <a:p>
            <a:pPr lvl="1"/>
            <a:r>
              <a:rPr lang="en-US" dirty="0"/>
              <a:t>Signup for a free 3 months office 365 E5 developer subscription</a:t>
            </a:r>
          </a:p>
          <a:p>
            <a:endParaRPr lang="en-US" sz="2400" dirty="0"/>
          </a:p>
          <a:p>
            <a:pPr marL="0"/>
            <a:r>
              <a:rPr lang="en-US" sz="2400" dirty="0"/>
              <a:t> </a:t>
            </a:r>
            <a:r>
              <a:rPr lang="en-US" sz="2400" b="1" dirty="0"/>
              <a:t>Setup PowerApps </a:t>
            </a:r>
          </a:p>
          <a:p>
            <a:pPr lvl="1"/>
            <a:r>
              <a:rPr lang="en-US" dirty="0"/>
              <a:t>Go to </a:t>
            </a:r>
            <a:r>
              <a:rPr lang="en-GB" dirty="0">
                <a:hlinkClick r:id="rId4"/>
              </a:rPr>
              <a:t>https://powerapps.microsoft.com/en-us/</a:t>
            </a:r>
            <a:r>
              <a:rPr lang="en-GB" dirty="0"/>
              <a:t> </a:t>
            </a:r>
          </a:p>
          <a:p>
            <a:pPr marL="457200" lvl="1" indent="0">
              <a:buNone/>
            </a:pPr>
            <a:r>
              <a:rPr lang="en-US" dirty="0"/>
              <a:t>Or </a:t>
            </a:r>
          </a:p>
          <a:p>
            <a:pPr lvl="1"/>
            <a:r>
              <a:rPr lang="en-GB" dirty="0">
                <a:hlinkClick r:id="rId5"/>
              </a:rPr>
              <a:t>https://powerapps.microsoft.com/en-us/communityplan/</a:t>
            </a:r>
            <a:endParaRPr lang="en-US" dirty="0"/>
          </a:p>
        </p:txBody>
      </p:sp>
    </p:spTree>
    <p:extLst>
      <p:ext uri="{BB962C8B-B14F-4D97-AF65-F5344CB8AC3E}">
        <p14:creationId xmlns:p14="http://schemas.microsoft.com/office/powerpoint/2010/main" val="2122468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First PowerApps using Excel Sheet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4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C86D44-53A5-4E04-AE7B-C6C0047A39B2}"/>
              </a:ext>
            </a:extLst>
          </p:cNvPr>
          <p:cNvSpPr/>
          <p:nvPr/>
        </p:nvSpPr>
        <p:spPr>
          <a:xfrm>
            <a:off x="1102626" y="2674202"/>
            <a:ext cx="1019695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rPr>
              <a:t>Introduction to Power Platform</a:t>
            </a:r>
            <a:endParaRPr kumimoji="0" lang="en-GB" sz="6000" b="0" i="0" u="none" strike="noStrike" kern="1200" cap="none" spc="-50" normalizeH="0" baseline="0" noProof="0" dirty="0">
              <a:ln w="3175">
                <a:noFill/>
              </a:ln>
              <a:solidFill>
                <a:srgbClr val="4472C4"/>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81139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53958"/>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 (Data Verse)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Power Automate</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486+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 Data verse?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 (Data verse)?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Canvas App vs Model-Driven Apps</a:t>
            </a:r>
          </a:p>
        </p:txBody>
      </p:sp>
    </p:spTree>
    <p:extLst>
      <p:ext uri="{BB962C8B-B14F-4D97-AF65-F5344CB8AC3E}">
        <p14:creationId xmlns:p14="http://schemas.microsoft.com/office/powerpoint/2010/main" val="1285291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a:lnSpc>
                <a:spcPct val="100000"/>
              </a:lnSpc>
              <a:spcBef>
                <a:spcPts val="100"/>
              </a:spcBef>
            </a:pPr>
            <a:r>
              <a:rPr sz="2000" b="1" dirty="0"/>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a:lnSpc>
                <a:spcPts val="1939"/>
              </a:lnSpc>
              <a:spcBef>
                <a:spcPts val="345"/>
              </a:spcBef>
            </a:pPr>
            <a:r>
              <a:rPr sz="2000" dirty="0"/>
              <a:t>Built on the Common Data Service for Apps  Start with a data model, relationships, and  business processes</a:t>
            </a:r>
          </a:p>
          <a:p>
            <a:pPr marL="12700" algn="just">
              <a:lnSpc>
                <a:spcPts val="1925"/>
              </a:lnSpc>
            </a:pPr>
            <a:r>
              <a:rPr sz="2000" dirty="0"/>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endParaRPr/>
          </a:p>
        </p:txBody>
      </p:sp>
      <p:sp>
        <p:nvSpPr>
          <p:cNvPr id="29" name="object 29"/>
          <p:cNvSpPr txBox="1"/>
          <p:nvPr/>
        </p:nvSpPr>
        <p:spPr>
          <a:xfrm>
            <a:off x="680466" y="790194"/>
            <a:ext cx="5568950" cy="5435206"/>
          </a:xfrm>
          <a:prstGeom prst="rect">
            <a:avLst/>
          </a:prstGeom>
          <a:ln w="38100">
            <a:solidFill>
              <a:srgbClr val="2D75B6"/>
            </a:solidFill>
          </a:ln>
        </p:spPr>
        <p:txBody>
          <a:bodyPr vert="horz" wrap="square" lIns="0" tIns="0" rIns="0" bIns="0" rtlCol="0">
            <a:spAutoFit/>
          </a:bodyPr>
          <a:lstStyle/>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a:lnSpc>
                <a:spcPct val="100000"/>
              </a:lnSpc>
            </a:pPr>
            <a:endParaRPr sz="3200" dirty="0">
              <a:latin typeface="Times New Roman"/>
              <a:cs typeface="Times New Roman"/>
            </a:endParaRPr>
          </a:p>
          <a:p>
            <a:pPr marL="604520">
              <a:lnSpc>
                <a:spcPts val="2780"/>
              </a:lnSpc>
              <a:spcBef>
                <a:spcPts val="2855"/>
              </a:spcBef>
            </a:pPr>
            <a:r>
              <a:rPr sz="2000" b="1" dirty="0"/>
              <a:t>Canvas apps</a:t>
            </a:r>
          </a:p>
          <a:p>
            <a:pPr marL="604520" marR="2361565">
              <a:lnSpc>
                <a:spcPts val="1939"/>
              </a:lnSpc>
              <a:spcBef>
                <a:spcPts val="150"/>
              </a:spcBef>
            </a:pPr>
            <a:r>
              <a:rPr sz="2000" dirty="0"/>
              <a:t>Start with user</a:t>
            </a:r>
            <a:r>
              <a:rPr lang="en-GB" sz="2000" dirty="0"/>
              <a:t> </a:t>
            </a:r>
            <a:r>
              <a:rPr sz="2000" dirty="0"/>
              <a:t>experience  WYSIWYG</a:t>
            </a:r>
            <a:r>
              <a:rPr lang="en-GB" sz="2000" dirty="0"/>
              <a:t> </a:t>
            </a:r>
            <a:r>
              <a:rPr sz="2000" dirty="0"/>
              <a:t>designer</a:t>
            </a:r>
          </a:p>
          <a:p>
            <a:pPr marL="604520">
              <a:lnSpc>
                <a:spcPts val="1814"/>
              </a:lnSpc>
            </a:pPr>
            <a:r>
              <a:rPr lang="en-GB" sz="2000" dirty="0"/>
              <a:t>R</a:t>
            </a:r>
            <a:r>
              <a:rPr sz="2000" dirty="0"/>
              <a:t>ole-based apps</a:t>
            </a:r>
          </a:p>
          <a:p>
            <a:pPr marL="604520">
              <a:lnSpc>
                <a:spcPts val="2055"/>
              </a:lnSpc>
            </a:pPr>
            <a:r>
              <a:rPr sz="2000" dirty="0"/>
              <a:t>Mash up data from </a:t>
            </a:r>
            <a:r>
              <a:rPr lang="en-GB" sz="2000" dirty="0"/>
              <a:t>484</a:t>
            </a:r>
            <a:r>
              <a:rPr sz="2000" dirty="0"/>
              <a:t>+ sources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09588" y="0"/>
            <a:ext cx="5081270" cy="93345"/>
          </a:xfrm>
          <a:custGeom>
            <a:avLst/>
            <a:gdLst/>
            <a:ahLst/>
            <a:cxnLst/>
            <a:rect l="l" t="t" r="r" b="b"/>
            <a:pathLst>
              <a:path w="5081270" h="93345">
                <a:moveTo>
                  <a:pt x="0" y="92964"/>
                </a:moveTo>
                <a:lnTo>
                  <a:pt x="5081015" y="92964"/>
                </a:lnTo>
                <a:lnTo>
                  <a:pt x="5081015" y="0"/>
                </a:lnTo>
                <a:lnTo>
                  <a:pt x="0" y="0"/>
                </a:lnTo>
                <a:lnTo>
                  <a:pt x="0" y="92964"/>
                </a:lnTo>
                <a:close/>
              </a:path>
            </a:pathLst>
          </a:custGeom>
          <a:solidFill>
            <a:srgbClr val="D6122D"/>
          </a:solidFill>
        </p:spPr>
        <p:txBody>
          <a:bodyPr wrap="square" lIns="0" tIns="0" rIns="0" bIns="0" rtlCol="0"/>
          <a:lstStyle/>
          <a:p>
            <a:endParaRPr/>
          </a:p>
        </p:txBody>
      </p:sp>
      <p:sp>
        <p:nvSpPr>
          <p:cNvPr id="4" name="object 4"/>
          <p:cNvSpPr txBox="1"/>
          <p:nvPr/>
        </p:nvSpPr>
        <p:spPr>
          <a:xfrm>
            <a:off x="1277238" y="4950967"/>
            <a:ext cx="2364105" cy="935513"/>
          </a:xfrm>
          <a:prstGeom prst="rect">
            <a:avLst/>
          </a:prstGeom>
        </p:spPr>
        <p:txBody>
          <a:bodyPr vert="horz" wrap="square" lIns="0" tIns="12065" rIns="0" bIns="0" rtlCol="0">
            <a:spAutoFit/>
          </a:bodyPr>
          <a:lstStyle/>
          <a:p>
            <a:pPr marL="12700" marR="5080" indent="-635" algn="ctr">
              <a:lnSpc>
                <a:spcPct val="100499"/>
              </a:lnSpc>
              <a:spcBef>
                <a:spcPts val="95"/>
              </a:spcBef>
            </a:pPr>
            <a:r>
              <a:rPr sz="2000" b="1" dirty="0"/>
              <a:t>Connect</a:t>
            </a:r>
            <a:r>
              <a:rPr sz="2000" dirty="0"/>
              <a:t> to data &amp;  systems you’re already  using easily</a:t>
            </a:r>
          </a:p>
        </p:txBody>
      </p:sp>
      <p:sp>
        <p:nvSpPr>
          <p:cNvPr id="5" name="object 5"/>
          <p:cNvSpPr/>
          <p:nvPr/>
        </p:nvSpPr>
        <p:spPr>
          <a:xfrm>
            <a:off x="1539670" y="2916404"/>
            <a:ext cx="1994331" cy="16800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722621" y="4950967"/>
            <a:ext cx="2509520" cy="935513"/>
          </a:xfrm>
          <a:prstGeom prst="rect">
            <a:avLst/>
          </a:prstGeom>
        </p:spPr>
        <p:txBody>
          <a:bodyPr vert="horz" wrap="square" lIns="0" tIns="12065" rIns="0" bIns="0" rtlCol="0">
            <a:spAutoFit/>
          </a:bodyPr>
          <a:lstStyle/>
          <a:p>
            <a:pPr marL="12700" marR="5080" algn="ctr">
              <a:lnSpc>
                <a:spcPct val="100499"/>
              </a:lnSpc>
              <a:spcBef>
                <a:spcPts val="95"/>
              </a:spcBef>
            </a:pPr>
            <a:r>
              <a:rPr sz="2000" b="1" dirty="0"/>
              <a:t>Create apps, forms, and  workflows </a:t>
            </a:r>
            <a:r>
              <a:rPr sz="2000" dirty="0"/>
              <a:t>without  writing code</a:t>
            </a:r>
          </a:p>
        </p:txBody>
      </p:sp>
      <p:sp>
        <p:nvSpPr>
          <p:cNvPr id="7" name="object 7"/>
          <p:cNvSpPr/>
          <p:nvPr/>
        </p:nvSpPr>
        <p:spPr>
          <a:xfrm>
            <a:off x="4779540" y="2897313"/>
            <a:ext cx="2376022" cy="176594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8575040" y="4950967"/>
            <a:ext cx="1902460" cy="935513"/>
          </a:xfrm>
          <a:prstGeom prst="rect">
            <a:avLst/>
          </a:prstGeom>
        </p:spPr>
        <p:txBody>
          <a:bodyPr vert="horz" wrap="square" lIns="0" tIns="12065" rIns="0" bIns="0" rtlCol="0">
            <a:spAutoFit/>
          </a:bodyPr>
          <a:lstStyle/>
          <a:p>
            <a:pPr marL="12700" marR="5080" indent="-3175" algn="ctr">
              <a:lnSpc>
                <a:spcPct val="100499"/>
              </a:lnSpc>
              <a:spcBef>
                <a:spcPts val="95"/>
              </a:spcBef>
            </a:pPr>
            <a:r>
              <a:rPr sz="2000" b="1" dirty="0"/>
              <a:t>Use apps </a:t>
            </a:r>
            <a:r>
              <a:rPr sz="2000" dirty="0"/>
              <a:t>on any  device – </a:t>
            </a:r>
            <a:r>
              <a:rPr sz="2000" b="1" dirty="0"/>
              <a:t>both web  and mobile</a:t>
            </a:r>
          </a:p>
        </p:txBody>
      </p:sp>
      <p:sp>
        <p:nvSpPr>
          <p:cNvPr id="9" name="object 9"/>
          <p:cNvSpPr/>
          <p:nvPr/>
        </p:nvSpPr>
        <p:spPr>
          <a:xfrm>
            <a:off x="8280497" y="2992769"/>
            <a:ext cx="2490529" cy="1479579"/>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483209" y="101538"/>
            <a:ext cx="11058525" cy="2720617"/>
          </a:xfrm>
          <a:prstGeom prst="rect">
            <a:avLst/>
          </a:prstGeom>
        </p:spPr>
        <p:txBody>
          <a:bodyPr vert="horz" wrap="square" lIns="0" tIns="12065" rIns="0" bIns="0" rtlCol="0">
            <a:spAutoFit/>
          </a:bodyPr>
          <a:lstStyle/>
          <a:p>
            <a:pPr marL="12700" marR="5080" algn="ctr">
              <a:lnSpc>
                <a:spcPct val="100000"/>
              </a:lnSpc>
              <a:spcBef>
                <a:spcPts val="95"/>
              </a:spcBef>
            </a:pPr>
            <a:r>
              <a:rPr dirty="0">
                <a:solidFill>
                  <a:schemeClr val="accent1"/>
                </a:solidFill>
              </a:rPr>
              <a:t>Canvas Apps help business-power-users to create and  use custom business apps across platforms</a:t>
            </a:r>
          </a:p>
          <a:p>
            <a:pPr marL="5715" algn="ctr">
              <a:lnSpc>
                <a:spcPct val="100000"/>
              </a:lnSpc>
              <a:spcBef>
                <a:spcPts val="5"/>
              </a:spcBef>
            </a:pPr>
            <a:r>
              <a:rPr dirty="0">
                <a:solidFill>
                  <a:schemeClr val="accent1"/>
                </a:solidFill>
              </a:rPr>
              <a:t>using Excel and PowerPoint skills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5272" y="1857197"/>
            <a:ext cx="3503295" cy="2465705"/>
          </a:xfrm>
          <a:prstGeom prst="rect">
            <a:avLst/>
          </a:prstGeom>
        </p:spPr>
        <p:txBody>
          <a:bodyPr vert="horz" wrap="square" lIns="0" tIns="13335" rIns="0" bIns="0" rtlCol="0">
            <a:spAutoFit/>
          </a:bodyPr>
          <a:lstStyle/>
          <a:p>
            <a:pPr marL="299085" marR="5080" indent="-286385">
              <a:lnSpc>
                <a:spcPct val="100000"/>
              </a:lnSpc>
              <a:spcBef>
                <a:spcPts val="105"/>
              </a:spcBef>
              <a:buClr>
                <a:srgbClr val="0078D6"/>
              </a:buClr>
              <a:buFont typeface="Wingdings"/>
              <a:buChar char=""/>
              <a:tabLst>
                <a:tab pos="299085" algn="l"/>
                <a:tab pos="299720" algn="l"/>
              </a:tabLst>
            </a:pPr>
            <a:r>
              <a:rPr sz="2000" dirty="0"/>
              <a:t>Truly WYSIWYG – full control  over user experience, use it as  you build it</a:t>
            </a:r>
          </a:p>
          <a:p>
            <a:pPr marL="299085" marR="99695" indent="-286385">
              <a:lnSpc>
                <a:spcPct val="100000"/>
              </a:lnSpc>
              <a:spcBef>
                <a:spcPts val="1205"/>
              </a:spcBef>
              <a:buClr>
                <a:srgbClr val="0078D6"/>
              </a:buClr>
              <a:buFont typeface="Wingdings"/>
              <a:buChar char=""/>
              <a:tabLst>
                <a:tab pos="299085" algn="l"/>
                <a:tab pos="299720" algn="l"/>
              </a:tabLst>
            </a:pPr>
            <a:r>
              <a:rPr sz="2000" dirty="0"/>
              <a:t>Create app logic with familiar  Excel-like expressions</a:t>
            </a:r>
          </a:p>
          <a:p>
            <a:pPr marL="299085" indent="-286385">
              <a:lnSpc>
                <a:spcPct val="100000"/>
              </a:lnSpc>
              <a:spcBef>
                <a:spcPts val="1200"/>
              </a:spcBef>
              <a:buClr>
                <a:srgbClr val="0078D6"/>
              </a:buClr>
              <a:buFont typeface="Wingdings"/>
              <a:buChar char=""/>
              <a:tabLst>
                <a:tab pos="299085" algn="l"/>
                <a:tab pos="299720" algn="l"/>
              </a:tabLst>
            </a:pPr>
            <a:r>
              <a:rPr sz="2000" dirty="0"/>
              <a:t>Mash up data from multiple</a:t>
            </a:r>
          </a:p>
          <a:p>
            <a:pPr marL="299085">
              <a:lnSpc>
                <a:spcPct val="100000"/>
              </a:lnSpc>
            </a:pPr>
            <a:r>
              <a:rPr sz="2000" dirty="0"/>
              <a:t>sources right at the app level</a:t>
            </a:r>
          </a:p>
        </p:txBody>
      </p:sp>
      <p:sp>
        <p:nvSpPr>
          <p:cNvPr id="4" name="object 4"/>
          <p:cNvSpPr txBox="1">
            <a:spLocks noGrp="1"/>
          </p:cNvSpPr>
          <p:nvPr>
            <p:ph type="title"/>
          </p:nvPr>
        </p:nvSpPr>
        <p:spPr>
          <a:xfrm>
            <a:off x="371957" y="177146"/>
            <a:ext cx="67037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EASY AUTHORING</a:t>
            </a:r>
          </a:p>
        </p:txBody>
      </p:sp>
      <p:sp>
        <p:nvSpPr>
          <p:cNvPr id="5" name="object 5"/>
          <p:cNvSpPr/>
          <p:nvPr/>
        </p:nvSpPr>
        <p:spPr>
          <a:xfrm>
            <a:off x="4852415" y="1405127"/>
            <a:ext cx="7048500" cy="4047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1957" y="177146"/>
            <a:ext cx="11569671"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CLOUD AND ON-PREMISES CONNECTIVITY</a:t>
            </a:r>
          </a:p>
        </p:txBody>
      </p:sp>
      <p:sp>
        <p:nvSpPr>
          <p:cNvPr id="4" name="object 4"/>
          <p:cNvSpPr txBox="1"/>
          <p:nvPr/>
        </p:nvSpPr>
        <p:spPr>
          <a:xfrm>
            <a:off x="403047" y="2020951"/>
            <a:ext cx="4836795" cy="2475037"/>
          </a:xfrm>
          <a:prstGeom prst="rect">
            <a:avLst/>
          </a:prstGeom>
        </p:spPr>
        <p:txBody>
          <a:bodyPr vert="horz" wrap="square" lIns="0" tIns="12700" rIns="0" bIns="0" rtlCol="0">
            <a:spAutoFit/>
          </a:bodyPr>
          <a:lstStyle/>
          <a:p>
            <a:pPr marL="299085" marR="85090" indent="-286385" algn="just">
              <a:lnSpc>
                <a:spcPct val="100000"/>
              </a:lnSpc>
              <a:spcBef>
                <a:spcPts val="100"/>
              </a:spcBef>
              <a:buClr>
                <a:srgbClr val="0078D6"/>
              </a:buClr>
              <a:buFont typeface="Wingdings"/>
              <a:buChar char=""/>
              <a:tabLst>
                <a:tab pos="299720" algn="l"/>
              </a:tabLst>
            </a:pPr>
            <a:r>
              <a:rPr sz="2000" dirty="0"/>
              <a:t>Built-in connectivity to </a:t>
            </a:r>
            <a:r>
              <a:rPr lang="en-GB" sz="2000" dirty="0"/>
              <a:t>484</a:t>
            </a:r>
            <a:r>
              <a:rPr sz="2000" dirty="0"/>
              <a:t>+ cloud  services, files, databases, web APIs,  etc.</a:t>
            </a:r>
          </a:p>
          <a:p>
            <a:pPr marL="299085" marR="5080" indent="-286385">
              <a:lnSpc>
                <a:spcPct val="100000"/>
              </a:lnSpc>
              <a:spcBef>
                <a:spcPts val="1200"/>
              </a:spcBef>
              <a:buClr>
                <a:srgbClr val="0078D6"/>
              </a:buClr>
              <a:buFont typeface="Wingdings"/>
              <a:buChar char=""/>
              <a:tabLst>
                <a:tab pos="299085" algn="l"/>
                <a:tab pos="299720" algn="l"/>
              </a:tabLst>
            </a:pPr>
            <a:r>
              <a:rPr sz="2000" dirty="0"/>
              <a:t>Seamless hybrid connectivity to on-  premises systems via the On-  Premises Data Gateway</a:t>
            </a:r>
          </a:p>
          <a:p>
            <a:pPr marL="299085" marR="962025" indent="-286385">
              <a:lnSpc>
                <a:spcPct val="100000"/>
              </a:lnSpc>
              <a:spcBef>
                <a:spcPts val="1205"/>
              </a:spcBef>
              <a:buClr>
                <a:srgbClr val="0078D6"/>
              </a:buClr>
              <a:buFont typeface="Wingdings"/>
              <a:buChar char=""/>
              <a:tabLst>
                <a:tab pos="299085" algn="l"/>
                <a:tab pos="299720" algn="l"/>
              </a:tabLst>
            </a:pPr>
            <a:r>
              <a:rPr sz="2000" dirty="0"/>
              <a:t>Build custom connectors for  everyone to leverage</a:t>
            </a:r>
          </a:p>
        </p:txBody>
      </p:sp>
      <p:sp>
        <p:nvSpPr>
          <p:cNvPr id="5" name="object 5"/>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
        <p:nvSpPr>
          <p:cNvPr id="6" name="object 6"/>
          <p:cNvSpPr/>
          <p:nvPr/>
        </p:nvSpPr>
        <p:spPr>
          <a:xfrm>
            <a:off x="6952488" y="2020823"/>
            <a:ext cx="3776471" cy="3297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088" y="2334006"/>
            <a:ext cx="4429125" cy="1550670"/>
          </a:xfrm>
          <a:prstGeom prst="rect">
            <a:avLst/>
          </a:prstGeom>
        </p:spPr>
        <p:txBody>
          <a:bodyPr vert="horz" wrap="square" lIns="0" tIns="13335" rIns="0" bIns="0" rtlCol="0">
            <a:spAutoFit/>
          </a:bodyPr>
          <a:lstStyle/>
          <a:p>
            <a:pPr marL="299085" indent="-286385">
              <a:lnSpc>
                <a:spcPct val="100000"/>
              </a:lnSpc>
              <a:spcBef>
                <a:spcPts val="105"/>
              </a:spcBef>
              <a:buClr>
                <a:srgbClr val="0078D6"/>
              </a:buClr>
              <a:buFont typeface="Wingdings"/>
              <a:buChar char=""/>
              <a:tabLst>
                <a:tab pos="299085" algn="l"/>
                <a:tab pos="299720" algn="l"/>
              </a:tabLst>
            </a:pPr>
            <a:r>
              <a:rPr sz="2000" dirty="0"/>
              <a:t>Publish instantly to iOS, Android,</a:t>
            </a:r>
          </a:p>
          <a:p>
            <a:pPr marL="299085">
              <a:lnSpc>
                <a:spcPct val="100000"/>
              </a:lnSpc>
            </a:pPr>
            <a:r>
              <a:rPr sz="2000" dirty="0"/>
              <a:t>Windows, and the web</a:t>
            </a:r>
          </a:p>
          <a:p>
            <a:pPr marL="299085" indent="-286385">
              <a:lnSpc>
                <a:spcPct val="100000"/>
              </a:lnSpc>
              <a:spcBef>
                <a:spcPts val="1200"/>
              </a:spcBef>
              <a:buClr>
                <a:srgbClr val="0078D6"/>
              </a:buClr>
              <a:buFont typeface="Wingdings"/>
              <a:buChar char=""/>
              <a:tabLst>
                <a:tab pos="299085" algn="l"/>
                <a:tab pos="299720" algn="l"/>
              </a:tabLst>
            </a:pPr>
            <a:r>
              <a:rPr sz="2000" dirty="0"/>
              <a:t>Sharing apps is like sharing documents</a:t>
            </a:r>
          </a:p>
          <a:p>
            <a:pPr marL="299085" indent="-286385">
              <a:lnSpc>
                <a:spcPct val="100000"/>
              </a:lnSpc>
              <a:spcBef>
                <a:spcPts val="1200"/>
              </a:spcBef>
              <a:buClr>
                <a:srgbClr val="0078D6"/>
              </a:buClr>
              <a:buFont typeface="Wingdings"/>
              <a:buChar char=""/>
              <a:tabLst>
                <a:tab pos="299085" algn="l"/>
                <a:tab pos="299720" algn="l"/>
              </a:tabLst>
            </a:pPr>
            <a:r>
              <a:rPr sz="2000" dirty="0"/>
              <a:t>Manage across environments</a:t>
            </a:r>
          </a:p>
        </p:txBody>
      </p:sp>
      <p:sp>
        <p:nvSpPr>
          <p:cNvPr id="4" name="object 4"/>
          <p:cNvSpPr/>
          <p:nvPr/>
        </p:nvSpPr>
        <p:spPr>
          <a:xfrm>
            <a:off x="6886956" y="647700"/>
            <a:ext cx="5209032" cy="5753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71957" y="177146"/>
            <a:ext cx="10829442"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CROSS-PLATFORM</a:t>
            </a:r>
          </a:p>
        </p:txBody>
      </p:sp>
      <p:sp>
        <p:nvSpPr>
          <p:cNvPr id="6" name="object 6"/>
          <p:cNvSpPr/>
          <p:nvPr/>
        </p:nvSpPr>
        <p:spPr>
          <a:xfrm>
            <a:off x="5751576" y="2020823"/>
            <a:ext cx="0" cy="3008630"/>
          </a:xfrm>
          <a:custGeom>
            <a:avLst/>
            <a:gdLst/>
            <a:ahLst/>
            <a:cxnLst/>
            <a:rect l="l" t="t" r="r" b="b"/>
            <a:pathLst>
              <a:path h="3008629">
                <a:moveTo>
                  <a:pt x="0" y="0"/>
                </a:moveTo>
                <a:lnTo>
                  <a:pt x="0" y="3008376"/>
                </a:lnTo>
              </a:path>
            </a:pathLst>
          </a:custGeom>
          <a:ln w="6096">
            <a:solidFill>
              <a:srgbClr val="D9D9D9"/>
            </a:solidFill>
          </a:ln>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9220835" cy="5144357"/>
          </a:xfrm>
          <a:prstGeom prst="rect">
            <a:avLst/>
          </a:prstGeom>
        </p:spPr>
        <p:txBody>
          <a:bodyPr vert="horz" wrap="square" lIns="0" tIns="116205" rIns="0" bIns="0" rtlCol="0">
            <a:spAutoFit/>
          </a:bodyPr>
          <a:lstStyle/>
          <a:p>
            <a:pPr marL="299085" indent="-286385">
              <a:spcBef>
                <a:spcPts val="915"/>
              </a:spcBef>
              <a:buClr>
                <a:srgbClr val="000000"/>
              </a:buClr>
              <a:buFont typeface="Wingdings" panose="05000000000000000000" pitchFamily="2" charset="2"/>
              <a:buChar char="§"/>
              <a:tabLst>
                <a:tab pos="299085" algn="l"/>
                <a:tab pos="299720" algn="l"/>
              </a:tabLst>
            </a:pPr>
            <a:r>
              <a:rPr dirty="0"/>
              <a:t>Home page for Makers</a:t>
            </a:r>
          </a:p>
          <a:p>
            <a:pPr marL="299085" indent="-286385">
              <a:spcBef>
                <a:spcPts val="815"/>
              </a:spcBef>
              <a:buClr>
                <a:srgbClr val="000000"/>
              </a:buClr>
              <a:buFont typeface="Wingdings" panose="05000000000000000000" pitchFamily="2" charset="2"/>
              <a:buChar char="§"/>
              <a:tabLst>
                <a:tab pos="299085" algn="l"/>
                <a:tab pos="299720" algn="l"/>
              </a:tabLst>
            </a:pPr>
            <a:r>
              <a:rPr dirty="0"/>
              <a:t>Learn</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Guided learning, documentation, community, what’s new</a:t>
            </a:r>
          </a:p>
          <a:p>
            <a:pPr marL="299085" indent="-286385">
              <a:spcBef>
                <a:spcPts val="815"/>
              </a:spcBef>
              <a:buClr>
                <a:srgbClr val="000000"/>
              </a:buClr>
              <a:buFont typeface="Wingdings" panose="05000000000000000000" pitchFamily="2" charset="2"/>
              <a:buChar char="§"/>
              <a:tabLst>
                <a:tab pos="299085" algn="l"/>
                <a:tab pos="299720" algn="l"/>
              </a:tabLst>
            </a:pPr>
            <a:r>
              <a:rPr dirty="0"/>
              <a:t>Apps</a:t>
            </a:r>
          </a:p>
          <a:p>
            <a:pPr marL="755650" lvl="2" indent="-285750">
              <a:spcBef>
                <a:spcPts val="300"/>
              </a:spcBef>
              <a:buClr>
                <a:srgbClr val="000000"/>
              </a:buClr>
              <a:buFont typeface="Wingdings" panose="05000000000000000000" pitchFamily="2" charset="2"/>
              <a:buChar char="ü"/>
              <a:tabLst>
                <a:tab pos="299085" algn="l"/>
                <a:tab pos="299720" algn="l"/>
              </a:tabLst>
            </a:pPr>
            <a:r>
              <a:rPr dirty="0"/>
              <a:t>View apps, open apps, create new apps, run sample apps, create apps from sample apps</a:t>
            </a:r>
          </a:p>
          <a:p>
            <a:pPr marL="299085" indent="-286385">
              <a:spcBef>
                <a:spcPts val="819"/>
              </a:spcBef>
              <a:buClr>
                <a:srgbClr val="000000"/>
              </a:buClr>
              <a:buFont typeface="Wingdings" panose="05000000000000000000" pitchFamily="2" charset="2"/>
              <a:buChar char="§"/>
              <a:tabLst>
                <a:tab pos="299085" algn="l"/>
                <a:tab pos="299720" algn="l"/>
              </a:tabLst>
            </a:pPr>
            <a:r>
              <a:rPr dirty="0"/>
              <a:t>Create</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Create new apps from blank or from sample apps</a:t>
            </a:r>
          </a:p>
          <a:p>
            <a:pPr marL="299085" indent="-286385">
              <a:spcBef>
                <a:spcPts val="815"/>
              </a:spcBef>
              <a:buClr>
                <a:srgbClr val="000000"/>
              </a:buClr>
              <a:buFont typeface="Wingdings" panose="05000000000000000000" pitchFamily="2" charset="2"/>
              <a:buChar char="§"/>
              <a:tabLst>
                <a:tab pos="299085" algn="l"/>
                <a:tab pos="299720" algn="l"/>
              </a:tabLst>
            </a:pPr>
            <a:r>
              <a:rPr dirty="0"/>
              <a:t>Data</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Manage Entities, option sets, data integration, connections, custom connections &amp; gateways</a:t>
            </a:r>
          </a:p>
          <a:p>
            <a:pPr marL="299085" indent="-286385">
              <a:spcBef>
                <a:spcPts val="820"/>
              </a:spcBef>
              <a:buClr>
                <a:srgbClr val="000000"/>
              </a:buClr>
              <a:buFont typeface="Wingdings" panose="05000000000000000000" pitchFamily="2" charset="2"/>
              <a:buChar char="§"/>
              <a:tabLst>
                <a:tab pos="299085" algn="l"/>
                <a:tab pos="299720" algn="l"/>
              </a:tabLst>
            </a:pPr>
            <a:r>
              <a:rPr dirty="0"/>
              <a:t>Business Logic</a:t>
            </a:r>
          </a:p>
          <a:p>
            <a:pPr marL="756285" lvl="2" indent="-286385">
              <a:spcBef>
                <a:spcPts val="300"/>
              </a:spcBef>
              <a:buClr>
                <a:srgbClr val="000000"/>
              </a:buClr>
              <a:buFont typeface="Wingdings" panose="05000000000000000000" pitchFamily="2" charset="2"/>
              <a:buChar char="ü"/>
              <a:tabLst>
                <a:tab pos="299085" algn="l"/>
                <a:tab pos="299720" algn="l"/>
              </a:tabLst>
            </a:pPr>
            <a:r>
              <a:rPr dirty="0"/>
              <a:t>Add Flows to your apps</a:t>
            </a:r>
          </a:p>
          <a:p>
            <a:pPr marL="299085" indent="-286385">
              <a:spcBef>
                <a:spcPts val="815"/>
              </a:spcBef>
              <a:buClr>
                <a:srgbClr val="000000"/>
              </a:buClr>
              <a:buFont typeface="Wingdings" panose="05000000000000000000" pitchFamily="2" charset="2"/>
              <a:buChar char="§"/>
              <a:tabLst>
                <a:tab pos="299085" algn="l"/>
                <a:tab pos="299720" algn="l"/>
              </a:tabLst>
            </a:pPr>
            <a:r>
              <a:rPr dirty="0"/>
              <a:t>Solutions</a:t>
            </a:r>
          </a:p>
          <a:p>
            <a:pPr marL="756285" marR="167005" lvl="2" indent="-286385">
              <a:spcBef>
                <a:spcPts val="515"/>
              </a:spcBef>
              <a:buClr>
                <a:srgbClr val="000000"/>
              </a:buClr>
              <a:buFont typeface="Wingdings" panose="05000000000000000000" pitchFamily="2" charset="2"/>
              <a:buChar char="ü"/>
              <a:tabLst>
                <a:tab pos="299085" algn="l"/>
                <a:tab pos="299720" algn="l"/>
              </a:tabLst>
            </a:pPr>
            <a:r>
              <a:rPr dirty="0"/>
              <a:t>Create packages of PowerApps, Flows and CDS Entities (Solutions), distribute them to your  customers or move them across environments</a:t>
            </a:r>
          </a:p>
        </p:txBody>
      </p:sp>
      <p:sp>
        <p:nvSpPr>
          <p:cNvPr id="4" name="object 4"/>
          <p:cNvSpPr txBox="1">
            <a:spLocks noGrp="1"/>
          </p:cNvSpPr>
          <p:nvPr>
            <p:ph type="title"/>
          </p:nvPr>
        </p:nvSpPr>
        <p:spPr>
          <a:xfrm>
            <a:off x="371957" y="177147"/>
            <a:ext cx="10428605"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MAKER PORTAL </a:t>
            </a:r>
            <a:r>
              <a:rPr sz="2400" spc="-204" dirty="0"/>
              <a:t>[</a:t>
            </a:r>
            <a:r>
              <a:rPr sz="2400" u="heavy" spc="-204" dirty="0">
                <a:solidFill>
                  <a:srgbClr val="0462C1"/>
                </a:solidFill>
                <a:uFill>
                  <a:solidFill>
                    <a:srgbClr val="0462C1"/>
                  </a:solidFill>
                </a:uFill>
                <a:hlinkClick r:id="rId2"/>
              </a:rPr>
              <a:t>HTTPS://WEB.POWERAPPS.COM/</a:t>
            </a:r>
            <a:r>
              <a:rPr sz="2400" spc="-204" dirty="0"/>
              <a:t>]</a:t>
            </a:r>
            <a:endParaRPr sz="2400" dirty="0"/>
          </a:p>
        </p:txBody>
      </p:sp>
      <p:sp>
        <p:nvSpPr>
          <p:cNvPr id="5" name="object 5"/>
          <p:cNvSpPr/>
          <p:nvPr/>
        </p:nvSpPr>
        <p:spPr>
          <a:xfrm>
            <a:off x="10334243" y="1397507"/>
            <a:ext cx="1272539" cy="45963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657" y="1296060"/>
            <a:ext cx="4466743" cy="1656223"/>
          </a:xfrm>
          <a:prstGeom prst="rect">
            <a:avLst/>
          </a:prstGeom>
        </p:spPr>
        <p:txBody>
          <a:bodyPr vert="horz" wrap="square" lIns="0" tIns="116205" rIns="0" bIns="0" rtlCol="0">
            <a:spAutoFit/>
          </a:bodyPr>
          <a:lstStyle/>
          <a:p>
            <a:pPr marL="299085" indent="-286385">
              <a:lnSpc>
                <a:spcPct val="100000"/>
              </a:lnSpc>
              <a:spcBef>
                <a:spcPts val="915"/>
              </a:spcBef>
              <a:buFont typeface="Arial"/>
              <a:buChar char="•"/>
              <a:tabLst>
                <a:tab pos="299085" algn="l"/>
                <a:tab pos="299720" algn="l"/>
              </a:tabLst>
            </a:pPr>
            <a:r>
              <a:rPr sz="2000" dirty="0"/>
              <a:t>Canvas apps authoring experience</a:t>
            </a:r>
          </a:p>
          <a:p>
            <a:pPr marL="299085" indent="-286385">
              <a:lnSpc>
                <a:spcPct val="100000"/>
              </a:lnSpc>
              <a:spcBef>
                <a:spcPts val="815"/>
              </a:spcBef>
              <a:buFont typeface="Arial"/>
              <a:buChar char="•"/>
              <a:tabLst>
                <a:tab pos="299085" algn="l"/>
                <a:tab pos="299720" algn="l"/>
              </a:tabLst>
            </a:pPr>
            <a:r>
              <a:rPr sz="2000" dirty="0"/>
              <a:t>Start with your data</a:t>
            </a:r>
          </a:p>
          <a:p>
            <a:pPr marL="299085" indent="-286385">
              <a:lnSpc>
                <a:spcPct val="100000"/>
              </a:lnSpc>
              <a:spcBef>
                <a:spcPts val="805"/>
              </a:spcBef>
              <a:buFont typeface="Arial"/>
              <a:buChar char="•"/>
              <a:tabLst>
                <a:tab pos="299085" algn="l"/>
                <a:tab pos="299720" algn="l"/>
              </a:tabLst>
            </a:pPr>
            <a:r>
              <a:rPr sz="2000" dirty="0"/>
              <a:t>Start with a blank canvas</a:t>
            </a:r>
          </a:p>
          <a:p>
            <a:pPr marL="299085" indent="-286385">
              <a:lnSpc>
                <a:spcPct val="100000"/>
              </a:lnSpc>
              <a:spcBef>
                <a:spcPts val="805"/>
              </a:spcBef>
              <a:buFont typeface="Arial"/>
              <a:buChar char="•"/>
              <a:tabLst>
                <a:tab pos="299085" algn="l"/>
                <a:tab pos="299720" algn="l"/>
              </a:tabLst>
            </a:pPr>
            <a:r>
              <a:rPr sz="2000" dirty="0"/>
              <a:t>Start with a template</a:t>
            </a:r>
          </a:p>
        </p:txBody>
      </p:sp>
      <p:sp>
        <p:nvSpPr>
          <p:cNvPr id="4" name="object 4"/>
          <p:cNvSpPr txBox="1">
            <a:spLocks noGrp="1"/>
          </p:cNvSpPr>
          <p:nvPr>
            <p:ph type="title"/>
          </p:nvPr>
        </p:nvSpPr>
        <p:spPr>
          <a:xfrm>
            <a:off x="361289" y="183239"/>
            <a:ext cx="11983111" cy="689932"/>
          </a:xfrm>
          <a:prstGeom prst="rect">
            <a:avLst/>
          </a:prstGeom>
        </p:spPr>
        <p:txBody>
          <a:bodyPr vert="horz" wrap="square" lIns="0" tIns="12700" rIns="0" bIns="0" rtlCol="0">
            <a:spAutoFit/>
          </a:bodyPr>
          <a:lstStyle/>
          <a:p>
            <a:pPr marL="12700">
              <a:lnSpc>
                <a:spcPct val="100000"/>
              </a:lnSpc>
              <a:spcBef>
                <a:spcPts val="100"/>
              </a:spcBef>
            </a:pPr>
            <a:r>
              <a:rPr dirty="0">
                <a:solidFill>
                  <a:schemeClr val="accent1"/>
                </a:solidFill>
              </a:rPr>
              <a:t>POWERAPPS STUDIO FOR THE WEB </a:t>
            </a:r>
            <a:r>
              <a:rPr sz="2200" spc="-220" dirty="0"/>
              <a:t>[</a:t>
            </a:r>
            <a:r>
              <a:rPr sz="2200" u="heavy" spc="-220" dirty="0">
                <a:solidFill>
                  <a:srgbClr val="0462C1"/>
                </a:solidFill>
                <a:uFill>
                  <a:solidFill>
                    <a:srgbClr val="0462C1"/>
                  </a:solidFill>
                </a:uFill>
                <a:hlinkClick r:id="rId2"/>
              </a:rPr>
              <a:t>HTTPS://CREATE.POWERAPPS.COM/</a:t>
            </a:r>
            <a:r>
              <a:rPr sz="2200" spc="-220" dirty="0"/>
              <a:t>]</a:t>
            </a:r>
            <a:endParaRPr sz="2200" dirty="0"/>
          </a:p>
        </p:txBody>
      </p:sp>
      <p:sp>
        <p:nvSpPr>
          <p:cNvPr id="5" name="object 5"/>
          <p:cNvSpPr/>
          <p:nvPr/>
        </p:nvSpPr>
        <p:spPr>
          <a:xfrm>
            <a:off x="4978908" y="2186939"/>
            <a:ext cx="6839711" cy="41163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6" y="177146"/>
            <a:ext cx="11732957" cy="689291"/>
          </a:xfrm>
          <a:prstGeom prst="rect">
            <a:avLst/>
          </a:prstGeom>
        </p:spPr>
        <p:txBody>
          <a:bodyPr vert="horz" wrap="square" lIns="0" tIns="12065" rIns="0" bIns="0" rtlCol="0">
            <a:spAutoFit/>
          </a:bodyPr>
          <a:lstStyle/>
          <a:p>
            <a:pPr marL="12700">
              <a:lnSpc>
                <a:spcPct val="100000"/>
              </a:lnSpc>
              <a:spcBef>
                <a:spcPts val="95"/>
              </a:spcBef>
            </a:pPr>
            <a:r>
              <a:rPr dirty="0">
                <a:solidFill>
                  <a:schemeClr val="accent1"/>
                </a:solidFill>
              </a:rPr>
              <a:t>POWERAPPS STUDIO PARTS</a:t>
            </a:r>
          </a:p>
        </p:txBody>
      </p:sp>
      <p:sp>
        <p:nvSpPr>
          <p:cNvPr id="6" name="object 6"/>
          <p:cNvSpPr/>
          <p:nvPr/>
        </p:nvSpPr>
        <p:spPr>
          <a:xfrm>
            <a:off x="4012691" y="1604772"/>
            <a:ext cx="7968996" cy="4796028"/>
          </a:xfrm>
          <a:prstGeom prst="rect">
            <a:avLst/>
          </a:prstGeom>
          <a:blipFill>
            <a:blip r:embed="rId2" cstate="print"/>
            <a:stretch>
              <a:fillRect/>
            </a:stretch>
          </a:blipFill>
        </p:spPr>
        <p:txBody>
          <a:bodyPr wrap="square" lIns="0" tIns="0" rIns="0" bIns="0" rtlCol="0"/>
          <a:lstStyle/>
          <a:p>
            <a:endParaRPr/>
          </a:p>
        </p:txBody>
      </p:sp>
      <p:sp>
        <p:nvSpPr>
          <p:cNvPr id="29" name="Rectangle 28">
            <a:extLst>
              <a:ext uri="{FF2B5EF4-FFF2-40B4-BE49-F238E27FC236}">
                <a16:creationId xmlns:a16="http://schemas.microsoft.com/office/drawing/2014/main" id="{5525B262-EF7B-4DC9-A742-AD01D6E577B1}"/>
              </a:ext>
            </a:extLst>
          </p:cNvPr>
          <p:cNvSpPr/>
          <p:nvPr/>
        </p:nvSpPr>
        <p:spPr>
          <a:xfrm>
            <a:off x="523875" y="2274838"/>
            <a:ext cx="6096000" cy="2308324"/>
          </a:xfrm>
          <a:prstGeom prst="rect">
            <a:avLst/>
          </a:prstGeom>
        </p:spPr>
        <p:txBody>
          <a:bodyPr>
            <a:spAutoFit/>
          </a:bodyPr>
          <a:lstStyle/>
          <a:p>
            <a:pPr marL="342900" indent="-342900">
              <a:buFont typeface="+mj-lt"/>
              <a:buAutoNum type="arabicPeriod"/>
            </a:pPr>
            <a:r>
              <a:rPr lang="en-GB" dirty="0"/>
              <a:t>Left Navigation bar</a:t>
            </a:r>
          </a:p>
          <a:p>
            <a:pPr marL="342900" indent="-342900">
              <a:buFont typeface="+mj-lt"/>
              <a:buAutoNum type="arabicPeriod"/>
            </a:pPr>
            <a:r>
              <a:rPr lang="en-GB" dirty="0"/>
              <a:t>Middle pane (current screen)</a:t>
            </a:r>
          </a:p>
          <a:p>
            <a:pPr marL="342900" indent="-342900">
              <a:buFont typeface="+mj-lt"/>
              <a:buAutoNum type="arabicPeriod"/>
            </a:pPr>
            <a:r>
              <a:rPr lang="en-GB" dirty="0"/>
              <a:t>Right hand pane</a:t>
            </a:r>
          </a:p>
          <a:p>
            <a:pPr marL="342900" indent="-342900">
              <a:buFont typeface="+mj-lt"/>
              <a:buAutoNum type="arabicPeriod"/>
            </a:pPr>
            <a:r>
              <a:rPr lang="en-GB" dirty="0"/>
              <a:t>Property Pane</a:t>
            </a:r>
          </a:p>
          <a:p>
            <a:pPr marL="342900" indent="-342900">
              <a:buFont typeface="+mj-lt"/>
              <a:buAutoNum type="arabicPeriod"/>
            </a:pPr>
            <a:r>
              <a:rPr lang="en-GB" dirty="0"/>
              <a:t>Formula bar</a:t>
            </a:r>
          </a:p>
          <a:p>
            <a:pPr marL="342900" indent="-342900">
              <a:buFont typeface="+mj-lt"/>
              <a:buAutoNum type="arabicPeriod"/>
            </a:pPr>
            <a:r>
              <a:rPr lang="en-GB" dirty="0"/>
              <a:t>Ribbon</a:t>
            </a:r>
          </a:p>
          <a:p>
            <a:pPr marL="342900" indent="-342900">
              <a:buFont typeface="+mj-lt"/>
              <a:buAutoNum type="arabicPeriod"/>
            </a:pPr>
            <a:r>
              <a:rPr lang="en-GB" dirty="0"/>
              <a:t>Bread crumb navigation</a:t>
            </a:r>
          </a:p>
          <a:p>
            <a:pPr marL="342900" indent="-342900">
              <a:buFont typeface="+mj-lt"/>
              <a:buAutoNum type="arabicPeriod"/>
            </a:pPr>
            <a:r>
              <a:rPr lang="en-GB" dirty="0"/>
              <a:t>Preview button (F5)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p:txBody>
          <a:bodyPr/>
          <a:lstStyle/>
          <a:p>
            <a:r>
              <a:rPr lang="en-US" dirty="0">
                <a:solidFill>
                  <a:schemeClr val="accent1"/>
                </a:solidFill>
              </a:rPr>
              <a:t>Data Sources and connections</a:t>
            </a:r>
            <a:endParaRPr lang="en-GB" dirty="0">
              <a:solidFill>
                <a:schemeClr val="accent1"/>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AA5C4F-1B24-443E-8AF3-07CD2CF7ADA8}"/>
              </a:ext>
            </a:extLst>
          </p:cNvPr>
          <p:cNvSpPr>
            <a:spLocks noGrp="1"/>
          </p:cNvSpPr>
          <p:nvPr>
            <p:ph type="title"/>
          </p:nvPr>
        </p:nvSpPr>
        <p:spPr>
          <a:xfrm>
            <a:off x="762000" y="0"/>
            <a:ext cx="10515600" cy="1325563"/>
          </a:xfrm>
        </p:spPr>
        <p:txBody>
          <a:bodyPr/>
          <a:lstStyle/>
          <a:p>
            <a:r>
              <a:rPr lang="en-GB" dirty="0">
                <a:solidFill>
                  <a:schemeClr val="accent1"/>
                </a:solidFill>
              </a:rPr>
              <a:t>Environments</a:t>
            </a:r>
          </a:p>
        </p:txBody>
      </p:sp>
      <p:pic>
        <p:nvPicPr>
          <p:cNvPr id="6" name="Picture 2" descr="https://pwrappscdn.azureedge.net/mediahandler/blog/media/PowerApps/blog/d3ae701c-1a3b-4f82-858d-a5d6ae292772.png">
            <a:extLst>
              <a:ext uri="{FF2B5EF4-FFF2-40B4-BE49-F238E27FC236}">
                <a16:creationId xmlns:a16="http://schemas.microsoft.com/office/drawing/2014/main" id="{4F3CC0FB-04BD-447B-B677-3B5B7D48C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41" y="2671354"/>
            <a:ext cx="11118118" cy="38218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D7F978-DD7D-413C-9AF0-959072278D9F}"/>
              </a:ext>
            </a:extLst>
          </p:cNvPr>
          <p:cNvSpPr/>
          <p:nvPr/>
        </p:nvSpPr>
        <p:spPr>
          <a:xfrm>
            <a:off x="838200" y="1325563"/>
            <a:ext cx="10515599" cy="369332"/>
          </a:xfrm>
          <a:prstGeom prst="rect">
            <a:avLst/>
          </a:prstGeom>
        </p:spPr>
        <p:txBody>
          <a:bodyPr wrap="square">
            <a:spAutoFit/>
          </a:bodyPr>
          <a:lstStyle/>
          <a:p>
            <a:r>
              <a:rPr lang="en-GB" dirty="0"/>
              <a:t>Support for environments to enable enterprise scale out and improved manageability</a:t>
            </a:r>
          </a:p>
        </p:txBody>
      </p:sp>
    </p:spTree>
    <p:extLst>
      <p:ext uri="{BB962C8B-B14F-4D97-AF65-F5344CB8AC3E}">
        <p14:creationId xmlns:p14="http://schemas.microsoft.com/office/powerpoint/2010/main" val="252073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0" y="2154990"/>
            <a:ext cx="6497542" cy="2069988"/>
          </a:xfrm>
        </p:spPr>
        <p:txBody>
          <a:bodyPr vert="horz" lIns="91440" tIns="45720" rIns="91440" bIns="45720" rtlCol="0" anchor="ctr">
            <a:normAutofit/>
          </a:bodyPr>
          <a:lstStyle/>
          <a:p>
            <a:pPr algn="ctr"/>
            <a:r>
              <a:rPr lang="en-US" sz="5100" b="1" dirty="0"/>
              <a:t>Demo &amp; Hands-on</a:t>
            </a:r>
          </a:p>
        </p:txBody>
      </p:sp>
      <p:sp>
        <p:nvSpPr>
          <p:cNvPr id="137" name="Rounded Rectangle 2">
            <a:extLst>
              <a:ext uri="{FF2B5EF4-FFF2-40B4-BE49-F238E27FC236}">
                <a16:creationId xmlns:a16="http://schemas.microsoft.com/office/drawing/2014/main" id="{BDFB6747-5A9A-40B4-AA9E-1AA76B9F15AD}"/>
              </a:ext>
            </a:extLst>
          </p:cNvPr>
          <p:cNvSpPr/>
          <p:nvPr/>
        </p:nvSpPr>
        <p:spPr bwMode="auto">
          <a:xfrm>
            <a:off x="6518953" y="16875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3">
            <a:extLst>
              <a:ext uri="{FF2B5EF4-FFF2-40B4-BE49-F238E27FC236}">
                <a16:creationId xmlns:a16="http://schemas.microsoft.com/office/drawing/2014/main" id="{75C27F2B-7672-4028-A3E1-09AE05664C5F}"/>
              </a:ext>
            </a:extLst>
          </p:cNvPr>
          <p:cNvSpPr/>
          <p:nvPr/>
        </p:nvSpPr>
        <p:spPr bwMode="auto">
          <a:xfrm>
            <a:off x="7033361"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4">
            <a:extLst>
              <a:ext uri="{FF2B5EF4-FFF2-40B4-BE49-F238E27FC236}">
                <a16:creationId xmlns:a16="http://schemas.microsoft.com/office/drawing/2014/main" id="{7325646E-B111-464D-B188-E54A9608F4ED}"/>
              </a:ext>
            </a:extLst>
          </p:cNvPr>
          <p:cNvSpPr/>
          <p:nvPr/>
        </p:nvSpPr>
        <p:spPr bwMode="auto">
          <a:xfrm>
            <a:off x="7547768" y="16875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1">
            <a:extLst>
              <a:ext uri="{FF2B5EF4-FFF2-40B4-BE49-F238E27FC236}">
                <a16:creationId xmlns:a16="http://schemas.microsoft.com/office/drawing/2014/main" id="{C269876D-CEEA-49F3-B8D3-93E22C52CA41}"/>
              </a:ext>
            </a:extLst>
          </p:cNvPr>
          <p:cNvSpPr/>
          <p:nvPr/>
        </p:nvSpPr>
        <p:spPr bwMode="auto">
          <a:xfrm>
            <a:off x="6512470" y="21973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2">
            <a:extLst>
              <a:ext uri="{FF2B5EF4-FFF2-40B4-BE49-F238E27FC236}">
                <a16:creationId xmlns:a16="http://schemas.microsoft.com/office/drawing/2014/main" id="{1773DFB8-09C2-480D-A81E-19A6AF61BC81}"/>
              </a:ext>
            </a:extLst>
          </p:cNvPr>
          <p:cNvSpPr/>
          <p:nvPr/>
        </p:nvSpPr>
        <p:spPr bwMode="auto">
          <a:xfrm>
            <a:off x="7026878" y="21973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9">
            <a:extLst>
              <a:ext uri="{FF2B5EF4-FFF2-40B4-BE49-F238E27FC236}">
                <a16:creationId xmlns:a16="http://schemas.microsoft.com/office/drawing/2014/main" id="{0631FD7A-1013-42B2-B63A-A913A291B214}"/>
              </a:ext>
            </a:extLst>
          </p:cNvPr>
          <p:cNvSpPr/>
          <p:nvPr/>
        </p:nvSpPr>
        <p:spPr bwMode="auto">
          <a:xfrm>
            <a:off x="6512470" y="27071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20">
            <a:extLst>
              <a:ext uri="{FF2B5EF4-FFF2-40B4-BE49-F238E27FC236}">
                <a16:creationId xmlns:a16="http://schemas.microsoft.com/office/drawing/2014/main" id="{230902D6-B3E6-4214-8A8C-E7BFD9D35728}"/>
              </a:ext>
            </a:extLst>
          </p:cNvPr>
          <p:cNvSpPr/>
          <p:nvPr/>
        </p:nvSpPr>
        <p:spPr bwMode="auto">
          <a:xfrm>
            <a:off x="7026878"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21">
            <a:extLst>
              <a:ext uri="{FF2B5EF4-FFF2-40B4-BE49-F238E27FC236}">
                <a16:creationId xmlns:a16="http://schemas.microsoft.com/office/drawing/2014/main" id="{A1759E71-F3CA-4D65-88A5-692B86E018B2}"/>
              </a:ext>
            </a:extLst>
          </p:cNvPr>
          <p:cNvSpPr/>
          <p:nvPr/>
        </p:nvSpPr>
        <p:spPr bwMode="auto">
          <a:xfrm>
            <a:off x="7541285" y="27071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22">
            <a:extLst>
              <a:ext uri="{FF2B5EF4-FFF2-40B4-BE49-F238E27FC236}">
                <a16:creationId xmlns:a16="http://schemas.microsoft.com/office/drawing/2014/main" id="{8450BCEE-9C3C-45D4-8C3B-246A49912147}"/>
              </a:ext>
            </a:extLst>
          </p:cNvPr>
          <p:cNvSpPr/>
          <p:nvPr/>
        </p:nvSpPr>
        <p:spPr bwMode="auto">
          <a:xfrm>
            <a:off x="8055692"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23">
            <a:extLst>
              <a:ext uri="{FF2B5EF4-FFF2-40B4-BE49-F238E27FC236}">
                <a16:creationId xmlns:a16="http://schemas.microsoft.com/office/drawing/2014/main" id="{C36899AB-3340-49D9-B114-6670F4CAD66A}"/>
              </a:ext>
            </a:extLst>
          </p:cNvPr>
          <p:cNvSpPr/>
          <p:nvPr/>
        </p:nvSpPr>
        <p:spPr bwMode="auto">
          <a:xfrm>
            <a:off x="8570099" y="27071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35">
            <a:extLst>
              <a:ext uri="{FF2B5EF4-FFF2-40B4-BE49-F238E27FC236}">
                <a16:creationId xmlns:a16="http://schemas.microsoft.com/office/drawing/2014/main" id="{C7C3FD74-5630-42F9-9CA0-1D7AAF642C5D}"/>
              </a:ext>
            </a:extLst>
          </p:cNvPr>
          <p:cNvSpPr/>
          <p:nvPr/>
        </p:nvSpPr>
        <p:spPr bwMode="auto">
          <a:xfrm>
            <a:off x="6512470"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36">
            <a:extLst>
              <a:ext uri="{FF2B5EF4-FFF2-40B4-BE49-F238E27FC236}">
                <a16:creationId xmlns:a16="http://schemas.microsoft.com/office/drawing/2014/main" id="{6068DDE8-00FC-4CC9-9437-11253A514DFA}"/>
              </a:ext>
            </a:extLst>
          </p:cNvPr>
          <p:cNvSpPr/>
          <p:nvPr/>
        </p:nvSpPr>
        <p:spPr bwMode="auto">
          <a:xfrm>
            <a:off x="7026878" y="32169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37">
            <a:extLst>
              <a:ext uri="{FF2B5EF4-FFF2-40B4-BE49-F238E27FC236}">
                <a16:creationId xmlns:a16="http://schemas.microsoft.com/office/drawing/2014/main" id="{389FB145-3215-4FEC-91CC-DA31E0B606B7}"/>
              </a:ext>
            </a:extLst>
          </p:cNvPr>
          <p:cNvSpPr/>
          <p:nvPr/>
        </p:nvSpPr>
        <p:spPr bwMode="auto">
          <a:xfrm>
            <a:off x="7541285" y="32169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51BA52E3-0DA8-4120-A065-F0CA26EE1395}"/>
              </a:ext>
            </a:extLst>
          </p:cNvPr>
          <p:cNvGrpSpPr/>
          <p:nvPr/>
        </p:nvGrpSpPr>
        <p:grpSpPr>
          <a:xfrm>
            <a:off x="6497542" y="158219"/>
            <a:ext cx="5609867" cy="6318782"/>
            <a:chOff x="6628170" y="232299"/>
            <a:chExt cx="5609867" cy="6541563"/>
          </a:xfrm>
        </p:grpSpPr>
        <p:sp>
          <p:nvSpPr>
            <p:cNvPr id="151" name="Rounded Rectangle 5">
              <a:extLst>
                <a:ext uri="{FF2B5EF4-FFF2-40B4-BE49-F238E27FC236}">
                  <a16:creationId xmlns:a16="http://schemas.microsoft.com/office/drawing/2014/main" id="{C42699D3-780F-414C-9CA1-3CE4BDFF5724}"/>
                </a:ext>
              </a:extLst>
            </p:cNvPr>
            <p:cNvSpPr/>
            <p:nvPr/>
          </p:nvSpPr>
          <p:spPr bwMode="auto">
            <a:xfrm>
              <a:off x="8186320" y="1761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6">
              <a:extLst>
                <a:ext uri="{FF2B5EF4-FFF2-40B4-BE49-F238E27FC236}">
                  <a16:creationId xmlns:a16="http://schemas.microsoft.com/office/drawing/2014/main" id="{EF332B00-B46C-4C8E-A943-66D215623764}"/>
                </a:ext>
              </a:extLst>
            </p:cNvPr>
            <p:cNvSpPr/>
            <p:nvPr/>
          </p:nvSpPr>
          <p:spPr bwMode="auto">
            <a:xfrm>
              <a:off x="8700727"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7">
              <a:extLst>
                <a:ext uri="{FF2B5EF4-FFF2-40B4-BE49-F238E27FC236}">
                  <a16:creationId xmlns:a16="http://schemas.microsoft.com/office/drawing/2014/main" id="{D8C9F7C5-9D72-4486-AEC4-83C0A0949567}"/>
                </a:ext>
              </a:extLst>
            </p:cNvPr>
            <p:cNvSpPr/>
            <p:nvPr/>
          </p:nvSpPr>
          <p:spPr bwMode="auto">
            <a:xfrm>
              <a:off x="9215134" y="1761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8">
              <a:extLst>
                <a:ext uri="{FF2B5EF4-FFF2-40B4-BE49-F238E27FC236}">
                  <a16:creationId xmlns:a16="http://schemas.microsoft.com/office/drawing/2014/main" id="{12D13F13-BBE5-49DB-B532-B6C45BFA07D3}"/>
                </a:ext>
              </a:extLst>
            </p:cNvPr>
            <p:cNvSpPr/>
            <p:nvPr/>
          </p:nvSpPr>
          <p:spPr bwMode="auto">
            <a:xfrm>
              <a:off x="9729541" y="17616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9">
              <a:extLst>
                <a:ext uri="{FF2B5EF4-FFF2-40B4-BE49-F238E27FC236}">
                  <a16:creationId xmlns:a16="http://schemas.microsoft.com/office/drawing/2014/main" id="{81F70BB2-F3BC-4018-810E-6A32CFA0359B}"/>
                </a:ext>
              </a:extLst>
            </p:cNvPr>
            <p:cNvSpPr/>
            <p:nvPr/>
          </p:nvSpPr>
          <p:spPr bwMode="auto">
            <a:xfrm>
              <a:off x="10258425"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3">
              <a:extLst>
                <a:ext uri="{FF2B5EF4-FFF2-40B4-BE49-F238E27FC236}">
                  <a16:creationId xmlns:a16="http://schemas.microsoft.com/office/drawing/2014/main" id="{7DD1D30B-72FE-4C52-8039-921C6B58E1CF}"/>
                </a:ext>
              </a:extLst>
            </p:cNvPr>
            <p:cNvSpPr/>
            <p:nvPr/>
          </p:nvSpPr>
          <p:spPr bwMode="auto">
            <a:xfrm>
              <a:off x="7671913"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ounded Rectangle 14">
              <a:extLst>
                <a:ext uri="{FF2B5EF4-FFF2-40B4-BE49-F238E27FC236}">
                  <a16:creationId xmlns:a16="http://schemas.microsoft.com/office/drawing/2014/main" id="{CECE8684-38BB-4D55-9CE3-1DC4FB54D360}"/>
                </a:ext>
              </a:extLst>
            </p:cNvPr>
            <p:cNvSpPr/>
            <p:nvPr/>
          </p:nvSpPr>
          <p:spPr bwMode="auto">
            <a:xfrm>
              <a:off x="8186320" y="227142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ounded Rectangle 15">
              <a:extLst>
                <a:ext uri="{FF2B5EF4-FFF2-40B4-BE49-F238E27FC236}">
                  <a16:creationId xmlns:a16="http://schemas.microsoft.com/office/drawing/2014/main" id="{CF19D8C1-CA0B-4E85-A702-34B0165A9EE8}"/>
                </a:ext>
              </a:extLst>
            </p:cNvPr>
            <p:cNvSpPr/>
            <p:nvPr/>
          </p:nvSpPr>
          <p:spPr bwMode="auto">
            <a:xfrm>
              <a:off x="8700727"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ounded Rectangle 16">
              <a:extLst>
                <a:ext uri="{FF2B5EF4-FFF2-40B4-BE49-F238E27FC236}">
                  <a16:creationId xmlns:a16="http://schemas.microsoft.com/office/drawing/2014/main" id="{D2955E85-0283-482E-AF6E-5B6D4435BA1E}"/>
                </a:ext>
              </a:extLst>
            </p:cNvPr>
            <p:cNvSpPr/>
            <p:nvPr/>
          </p:nvSpPr>
          <p:spPr bwMode="auto">
            <a:xfrm>
              <a:off x="9215134" y="227142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ounded Rectangle 17">
              <a:extLst>
                <a:ext uri="{FF2B5EF4-FFF2-40B4-BE49-F238E27FC236}">
                  <a16:creationId xmlns:a16="http://schemas.microsoft.com/office/drawing/2014/main" id="{985E7CF4-3840-4FCA-AE20-49D248222462}"/>
                </a:ext>
              </a:extLst>
            </p:cNvPr>
            <p:cNvSpPr/>
            <p:nvPr/>
          </p:nvSpPr>
          <p:spPr bwMode="auto">
            <a:xfrm>
              <a:off x="9729541"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ounded Rectangle 18">
              <a:extLst>
                <a:ext uri="{FF2B5EF4-FFF2-40B4-BE49-F238E27FC236}">
                  <a16:creationId xmlns:a16="http://schemas.microsoft.com/office/drawing/2014/main" id="{8095EC69-FA43-4A02-A8C5-2C0BA05C8279}"/>
                </a:ext>
              </a:extLst>
            </p:cNvPr>
            <p:cNvSpPr/>
            <p:nvPr/>
          </p:nvSpPr>
          <p:spPr bwMode="auto">
            <a:xfrm>
              <a:off x="10243948" y="227142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ounded Rectangle 24">
              <a:extLst>
                <a:ext uri="{FF2B5EF4-FFF2-40B4-BE49-F238E27FC236}">
                  <a16:creationId xmlns:a16="http://schemas.microsoft.com/office/drawing/2014/main" id="{423730D0-6C1D-4C39-B3D7-B34C378358BD}"/>
                </a:ext>
              </a:extLst>
            </p:cNvPr>
            <p:cNvSpPr/>
            <p:nvPr/>
          </p:nvSpPr>
          <p:spPr bwMode="auto">
            <a:xfrm>
              <a:off x="9215134" y="278120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ounded Rectangle 25">
              <a:extLst>
                <a:ext uri="{FF2B5EF4-FFF2-40B4-BE49-F238E27FC236}">
                  <a16:creationId xmlns:a16="http://schemas.microsoft.com/office/drawing/2014/main" id="{67A665F5-3B64-4DCA-B87D-D2989873813B}"/>
                </a:ext>
              </a:extLst>
            </p:cNvPr>
            <p:cNvSpPr/>
            <p:nvPr/>
          </p:nvSpPr>
          <p:spPr bwMode="auto">
            <a:xfrm>
              <a:off x="9729541"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ounded Rectangle 26">
              <a:extLst>
                <a:ext uri="{FF2B5EF4-FFF2-40B4-BE49-F238E27FC236}">
                  <a16:creationId xmlns:a16="http://schemas.microsoft.com/office/drawing/2014/main" id="{2FFEDC96-49D1-46F7-8533-BBFB379E9AFF}"/>
                </a:ext>
              </a:extLst>
            </p:cNvPr>
            <p:cNvSpPr/>
            <p:nvPr/>
          </p:nvSpPr>
          <p:spPr bwMode="auto">
            <a:xfrm>
              <a:off x="10243948" y="27812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ounded Rectangle 38">
              <a:extLst>
                <a:ext uri="{FF2B5EF4-FFF2-40B4-BE49-F238E27FC236}">
                  <a16:creationId xmlns:a16="http://schemas.microsoft.com/office/drawing/2014/main" id="{EC676BE0-D597-430C-9AF4-3DAE5856F7C2}"/>
                </a:ext>
              </a:extLst>
            </p:cNvPr>
            <p:cNvSpPr/>
            <p:nvPr/>
          </p:nvSpPr>
          <p:spPr bwMode="auto">
            <a:xfrm>
              <a:off x="8186320"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ounded Rectangle 39">
              <a:extLst>
                <a:ext uri="{FF2B5EF4-FFF2-40B4-BE49-F238E27FC236}">
                  <a16:creationId xmlns:a16="http://schemas.microsoft.com/office/drawing/2014/main" id="{FEF95875-D020-46BB-A113-664CEB00CC3E}"/>
                </a:ext>
              </a:extLst>
            </p:cNvPr>
            <p:cNvSpPr/>
            <p:nvPr/>
          </p:nvSpPr>
          <p:spPr bwMode="auto">
            <a:xfrm>
              <a:off x="8700727" y="32909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ounded Rectangle 40">
              <a:extLst>
                <a:ext uri="{FF2B5EF4-FFF2-40B4-BE49-F238E27FC236}">
                  <a16:creationId xmlns:a16="http://schemas.microsoft.com/office/drawing/2014/main" id="{FA6AD95B-A578-4AAB-8AF2-721DF4843FA2}"/>
                </a:ext>
              </a:extLst>
            </p:cNvPr>
            <p:cNvSpPr/>
            <p:nvPr/>
          </p:nvSpPr>
          <p:spPr bwMode="auto">
            <a:xfrm>
              <a:off x="9215134"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ounded Rectangle 41">
              <a:extLst>
                <a:ext uri="{FF2B5EF4-FFF2-40B4-BE49-F238E27FC236}">
                  <a16:creationId xmlns:a16="http://schemas.microsoft.com/office/drawing/2014/main" id="{805AA050-CF9A-4456-84A6-02A688D8D111}"/>
                </a:ext>
              </a:extLst>
            </p:cNvPr>
            <p:cNvSpPr/>
            <p:nvPr/>
          </p:nvSpPr>
          <p:spPr bwMode="auto">
            <a:xfrm>
              <a:off x="9729541" y="32909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ounded Rectangle 42">
              <a:extLst>
                <a:ext uri="{FF2B5EF4-FFF2-40B4-BE49-F238E27FC236}">
                  <a16:creationId xmlns:a16="http://schemas.microsoft.com/office/drawing/2014/main" id="{56DC98FB-B5AA-47BB-ABF2-6ED8843C821F}"/>
                </a:ext>
              </a:extLst>
            </p:cNvPr>
            <p:cNvSpPr/>
            <p:nvPr/>
          </p:nvSpPr>
          <p:spPr bwMode="auto">
            <a:xfrm>
              <a:off x="10243948" y="32909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43">
              <a:extLst>
                <a:ext uri="{FF2B5EF4-FFF2-40B4-BE49-F238E27FC236}">
                  <a16:creationId xmlns:a16="http://schemas.microsoft.com/office/drawing/2014/main" id="{D7BE349B-D056-4182-A2B2-0975250D3C41}"/>
                </a:ext>
              </a:extLst>
            </p:cNvPr>
            <p:cNvSpPr/>
            <p:nvPr/>
          </p:nvSpPr>
          <p:spPr bwMode="auto">
            <a:xfrm>
              <a:off x="6643098"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ounded Rectangle 44">
              <a:extLst>
                <a:ext uri="{FF2B5EF4-FFF2-40B4-BE49-F238E27FC236}">
                  <a16:creationId xmlns:a16="http://schemas.microsoft.com/office/drawing/2014/main" id="{62B7ED9C-391F-4EFE-BACD-619D1BF7FA53}"/>
                </a:ext>
              </a:extLst>
            </p:cNvPr>
            <p:cNvSpPr/>
            <p:nvPr/>
          </p:nvSpPr>
          <p:spPr bwMode="auto">
            <a:xfrm>
              <a:off x="7157506"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ounded Rectangle 45">
              <a:extLst>
                <a:ext uri="{FF2B5EF4-FFF2-40B4-BE49-F238E27FC236}">
                  <a16:creationId xmlns:a16="http://schemas.microsoft.com/office/drawing/2014/main" id="{DAB39E3C-87E8-4F86-B9AF-DBD6FECF733A}"/>
                </a:ext>
              </a:extLst>
            </p:cNvPr>
            <p:cNvSpPr/>
            <p:nvPr/>
          </p:nvSpPr>
          <p:spPr bwMode="auto">
            <a:xfrm>
              <a:off x="7671913"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ounded Rectangle 46">
              <a:extLst>
                <a:ext uri="{FF2B5EF4-FFF2-40B4-BE49-F238E27FC236}">
                  <a16:creationId xmlns:a16="http://schemas.microsoft.com/office/drawing/2014/main" id="{6F142726-696B-47CC-8279-302DD135BC1A}"/>
                </a:ext>
              </a:extLst>
            </p:cNvPr>
            <p:cNvSpPr/>
            <p:nvPr/>
          </p:nvSpPr>
          <p:spPr bwMode="auto">
            <a:xfrm>
              <a:off x="8186320" y="380076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ounded Rectangle 47">
              <a:extLst>
                <a:ext uri="{FF2B5EF4-FFF2-40B4-BE49-F238E27FC236}">
                  <a16:creationId xmlns:a16="http://schemas.microsoft.com/office/drawing/2014/main" id="{B4B3633A-2DE7-4686-A04C-861B19DFED50}"/>
                </a:ext>
              </a:extLst>
            </p:cNvPr>
            <p:cNvSpPr/>
            <p:nvPr/>
          </p:nvSpPr>
          <p:spPr bwMode="auto">
            <a:xfrm>
              <a:off x="8700727"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ounded Rectangle 48">
              <a:extLst>
                <a:ext uri="{FF2B5EF4-FFF2-40B4-BE49-F238E27FC236}">
                  <a16:creationId xmlns:a16="http://schemas.microsoft.com/office/drawing/2014/main" id="{52E3EF62-E3C3-45E8-A384-FFF0D7EE0FE2}"/>
                </a:ext>
              </a:extLst>
            </p:cNvPr>
            <p:cNvSpPr/>
            <p:nvPr/>
          </p:nvSpPr>
          <p:spPr bwMode="auto">
            <a:xfrm>
              <a:off x="9215134" y="380076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ounded Rectangle 49">
              <a:extLst>
                <a:ext uri="{FF2B5EF4-FFF2-40B4-BE49-F238E27FC236}">
                  <a16:creationId xmlns:a16="http://schemas.microsoft.com/office/drawing/2014/main" id="{1B538959-36CA-4DFE-BCFE-69ED277771A5}"/>
                </a:ext>
              </a:extLst>
            </p:cNvPr>
            <p:cNvSpPr/>
            <p:nvPr/>
          </p:nvSpPr>
          <p:spPr bwMode="auto">
            <a:xfrm>
              <a:off x="9729541"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ounded Rectangle 50">
              <a:extLst>
                <a:ext uri="{FF2B5EF4-FFF2-40B4-BE49-F238E27FC236}">
                  <a16:creationId xmlns:a16="http://schemas.microsoft.com/office/drawing/2014/main" id="{BDF9C02A-F570-4E85-9737-452B9F362431}"/>
                </a:ext>
              </a:extLst>
            </p:cNvPr>
            <p:cNvSpPr/>
            <p:nvPr/>
          </p:nvSpPr>
          <p:spPr bwMode="auto">
            <a:xfrm>
              <a:off x="10243948" y="380076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ounded Rectangle 51">
              <a:extLst>
                <a:ext uri="{FF2B5EF4-FFF2-40B4-BE49-F238E27FC236}">
                  <a16:creationId xmlns:a16="http://schemas.microsoft.com/office/drawing/2014/main" id="{C91D3DCB-1C00-4C8B-A433-D2AC7325368C}"/>
                </a:ext>
              </a:extLst>
            </p:cNvPr>
            <p:cNvSpPr/>
            <p:nvPr/>
          </p:nvSpPr>
          <p:spPr bwMode="auto">
            <a:xfrm>
              <a:off x="6643098"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ounded Rectangle 52">
              <a:extLst>
                <a:ext uri="{FF2B5EF4-FFF2-40B4-BE49-F238E27FC236}">
                  <a16:creationId xmlns:a16="http://schemas.microsoft.com/office/drawing/2014/main" id="{1E0D8E32-9B50-4012-8C1B-884513E6F54E}"/>
                </a:ext>
              </a:extLst>
            </p:cNvPr>
            <p:cNvSpPr/>
            <p:nvPr/>
          </p:nvSpPr>
          <p:spPr bwMode="auto">
            <a:xfrm>
              <a:off x="7157506"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ounded Rectangle 53">
              <a:extLst>
                <a:ext uri="{FF2B5EF4-FFF2-40B4-BE49-F238E27FC236}">
                  <a16:creationId xmlns:a16="http://schemas.microsoft.com/office/drawing/2014/main" id="{91B63CED-8544-46EE-974B-4E1874C7C5EB}"/>
                </a:ext>
              </a:extLst>
            </p:cNvPr>
            <p:cNvSpPr/>
            <p:nvPr/>
          </p:nvSpPr>
          <p:spPr bwMode="auto">
            <a:xfrm>
              <a:off x="7671913"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ounded Rectangle 54">
              <a:extLst>
                <a:ext uri="{FF2B5EF4-FFF2-40B4-BE49-F238E27FC236}">
                  <a16:creationId xmlns:a16="http://schemas.microsoft.com/office/drawing/2014/main" id="{154929B5-987A-4CE5-8BF1-8F8619509FEB}"/>
                </a:ext>
              </a:extLst>
            </p:cNvPr>
            <p:cNvSpPr/>
            <p:nvPr/>
          </p:nvSpPr>
          <p:spPr bwMode="auto">
            <a:xfrm>
              <a:off x="8186320" y="43105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ounded Rectangle 55">
              <a:extLst>
                <a:ext uri="{FF2B5EF4-FFF2-40B4-BE49-F238E27FC236}">
                  <a16:creationId xmlns:a16="http://schemas.microsoft.com/office/drawing/2014/main" id="{DEB560BD-544E-45D2-BACE-8499861B56E2}"/>
                </a:ext>
              </a:extLst>
            </p:cNvPr>
            <p:cNvSpPr/>
            <p:nvPr/>
          </p:nvSpPr>
          <p:spPr bwMode="auto">
            <a:xfrm>
              <a:off x="8700727"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ounded Rectangle 56">
              <a:extLst>
                <a:ext uri="{FF2B5EF4-FFF2-40B4-BE49-F238E27FC236}">
                  <a16:creationId xmlns:a16="http://schemas.microsoft.com/office/drawing/2014/main" id="{144B89D8-D80E-4E75-BD7B-A482A89C3CB5}"/>
                </a:ext>
              </a:extLst>
            </p:cNvPr>
            <p:cNvSpPr/>
            <p:nvPr/>
          </p:nvSpPr>
          <p:spPr bwMode="auto">
            <a:xfrm>
              <a:off x="9215134" y="43105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ounded Rectangle 57">
              <a:extLst>
                <a:ext uri="{FF2B5EF4-FFF2-40B4-BE49-F238E27FC236}">
                  <a16:creationId xmlns:a16="http://schemas.microsoft.com/office/drawing/2014/main" id="{2898300E-F500-4B41-A179-F762AFBDB192}"/>
                </a:ext>
              </a:extLst>
            </p:cNvPr>
            <p:cNvSpPr/>
            <p:nvPr/>
          </p:nvSpPr>
          <p:spPr bwMode="auto">
            <a:xfrm>
              <a:off x="9729541"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ounded Rectangle 58">
              <a:extLst>
                <a:ext uri="{FF2B5EF4-FFF2-40B4-BE49-F238E27FC236}">
                  <a16:creationId xmlns:a16="http://schemas.microsoft.com/office/drawing/2014/main" id="{0A76ABB0-CD90-482F-BD38-8BDAD244EB25}"/>
                </a:ext>
              </a:extLst>
            </p:cNvPr>
            <p:cNvSpPr/>
            <p:nvPr/>
          </p:nvSpPr>
          <p:spPr bwMode="auto">
            <a:xfrm>
              <a:off x="10243948" y="431054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ounded Rectangle 59">
              <a:extLst>
                <a:ext uri="{FF2B5EF4-FFF2-40B4-BE49-F238E27FC236}">
                  <a16:creationId xmlns:a16="http://schemas.microsoft.com/office/drawing/2014/main" id="{1DD772B5-0412-4C25-B661-4EB6D069DE6E}"/>
                </a:ext>
              </a:extLst>
            </p:cNvPr>
            <p:cNvSpPr/>
            <p:nvPr/>
          </p:nvSpPr>
          <p:spPr bwMode="auto">
            <a:xfrm>
              <a:off x="6635634"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ounded Rectangle 60">
              <a:extLst>
                <a:ext uri="{FF2B5EF4-FFF2-40B4-BE49-F238E27FC236}">
                  <a16:creationId xmlns:a16="http://schemas.microsoft.com/office/drawing/2014/main" id="{0EC4F6BF-DF13-4249-B741-9B36D6978C56}"/>
                </a:ext>
              </a:extLst>
            </p:cNvPr>
            <p:cNvSpPr/>
            <p:nvPr/>
          </p:nvSpPr>
          <p:spPr bwMode="auto">
            <a:xfrm>
              <a:off x="7150041"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ounded Rectangle 61">
              <a:extLst>
                <a:ext uri="{FF2B5EF4-FFF2-40B4-BE49-F238E27FC236}">
                  <a16:creationId xmlns:a16="http://schemas.microsoft.com/office/drawing/2014/main" id="{454EF6D9-9B58-4899-9946-3C943B785C86}"/>
                </a:ext>
              </a:extLst>
            </p:cNvPr>
            <p:cNvSpPr/>
            <p:nvPr/>
          </p:nvSpPr>
          <p:spPr bwMode="auto">
            <a:xfrm>
              <a:off x="7664448"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ounded Rectangle 62">
              <a:extLst>
                <a:ext uri="{FF2B5EF4-FFF2-40B4-BE49-F238E27FC236}">
                  <a16:creationId xmlns:a16="http://schemas.microsoft.com/office/drawing/2014/main" id="{ADD438D1-1CF2-4619-9A3F-6CBF1C901B6B}"/>
                </a:ext>
              </a:extLst>
            </p:cNvPr>
            <p:cNvSpPr/>
            <p:nvPr/>
          </p:nvSpPr>
          <p:spPr bwMode="auto">
            <a:xfrm>
              <a:off x="8178855"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ounded Rectangle 63">
              <a:extLst>
                <a:ext uri="{FF2B5EF4-FFF2-40B4-BE49-F238E27FC236}">
                  <a16:creationId xmlns:a16="http://schemas.microsoft.com/office/drawing/2014/main" id="{79D61D92-08EF-4D2F-A75C-D0EB8E3D62A5}"/>
                </a:ext>
              </a:extLst>
            </p:cNvPr>
            <p:cNvSpPr/>
            <p:nvPr/>
          </p:nvSpPr>
          <p:spPr bwMode="auto">
            <a:xfrm>
              <a:off x="8693262" y="482031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ounded Rectangle 64">
              <a:extLst>
                <a:ext uri="{FF2B5EF4-FFF2-40B4-BE49-F238E27FC236}">
                  <a16:creationId xmlns:a16="http://schemas.microsoft.com/office/drawing/2014/main" id="{C52DE2E7-D52E-4687-AA6D-4CA5299B26D7}"/>
                </a:ext>
              </a:extLst>
            </p:cNvPr>
            <p:cNvSpPr/>
            <p:nvPr/>
          </p:nvSpPr>
          <p:spPr bwMode="auto">
            <a:xfrm>
              <a:off x="9207669"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ounded Rectangle 65">
              <a:extLst>
                <a:ext uri="{FF2B5EF4-FFF2-40B4-BE49-F238E27FC236}">
                  <a16:creationId xmlns:a16="http://schemas.microsoft.com/office/drawing/2014/main" id="{942DD49A-E188-4EB2-BBCA-B6CA3C5EF1B9}"/>
                </a:ext>
              </a:extLst>
            </p:cNvPr>
            <p:cNvSpPr/>
            <p:nvPr/>
          </p:nvSpPr>
          <p:spPr bwMode="auto">
            <a:xfrm>
              <a:off x="9722077" y="482031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ounded Rectangle 66">
              <a:extLst>
                <a:ext uri="{FF2B5EF4-FFF2-40B4-BE49-F238E27FC236}">
                  <a16:creationId xmlns:a16="http://schemas.microsoft.com/office/drawing/2014/main" id="{690F9292-0911-49E4-B5E7-3A19BD993A33}"/>
                </a:ext>
              </a:extLst>
            </p:cNvPr>
            <p:cNvSpPr/>
            <p:nvPr/>
          </p:nvSpPr>
          <p:spPr bwMode="auto">
            <a:xfrm>
              <a:off x="10236484" y="482031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ounded Rectangle 69">
              <a:extLst>
                <a:ext uri="{FF2B5EF4-FFF2-40B4-BE49-F238E27FC236}">
                  <a16:creationId xmlns:a16="http://schemas.microsoft.com/office/drawing/2014/main" id="{65C5E567-39F9-46A8-901C-69E09C8ACA14}"/>
                </a:ext>
              </a:extLst>
            </p:cNvPr>
            <p:cNvSpPr/>
            <p:nvPr/>
          </p:nvSpPr>
          <p:spPr bwMode="auto">
            <a:xfrm>
              <a:off x="6635634"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ounded Rectangle 70">
              <a:extLst>
                <a:ext uri="{FF2B5EF4-FFF2-40B4-BE49-F238E27FC236}">
                  <a16:creationId xmlns:a16="http://schemas.microsoft.com/office/drawing/2014/main" id="{3310406A-E69C-43B4-A713-B9CCCA65F18A}"/>
                </a:ext>
              </a:extLst>
            </p:cNvPr>
            <p:cNvSpPr/>
            <p:nvPr/>
          </p:nvSpPr>
          <p:spPr bwMode="auto">
            <a:xfrm>
              <a:off x="7150042"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71">
              <a:extLst>
                <a:ext uri="{FF2B5EF4-FFF2-40B4-BE49-F238E27FC236}">
                  <a16:creationId xmlns:a16="http://schemas.microsoft.com/office/drawing/2014/main" id="{A22584CC-D0B0-4B7D-B1BC-FE437DF33B33}"/>
                </a:ext>
              </a:extLst>
            </p:cNvPr>
            <p:cNvSpPr/>
            <p:nvPr/>
          </p:nvSpPr>
          <p:spPr bwMode="auto">
            <a:xfrm>
              <a:off x="7664449"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ounded Rectangle 72">
              <a:extLst>
                <a:ext uri="{FF2B5EF4-FFF2-40B4-BE49-F238E27FC236}">
                  <a16:creationId xmlns:a16="http://schemas.microsoft.com/office/drawing/2014/main" id="{C021B8DC-EDAC-4E66-9CD0-F34E4F115EA5}"/>
                </a:ext>
              </a:extLst>
            </p:cNvPr>
            <p:cNvSpPr/>
            <p:nvPr/>
          </p:nvSpPr>
          <p:spPr bwMode="auto">
            <a:xfrm>
              <a:off x="8178856" y="533009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ounded Rectangle 73">
              <a:extLst>
                <a:ext uri="{FF2B5EF4-FFF2-40B4-BE49-F238E27FC236}">
                  <a16:creationId xmlns:a16="http://schemas.microsoft.com/office/drawing/2014/main" id="{EB9382C4-B73F-40CA-A3A6-83806503B80F}"/>
                </a:ext>
              </a:extLst>
            </p:cNvPr>
            <p:cNvSpPr/>
            <p:nvPr/>
          </p:nvSpPr>
          <p:spPr bwMode="auto">
            <a:xfrm>
              <a:off x="8693263"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ounded Rectangle 74">
              <a:extLst>
                <a:ext uri="{FF2B5EF4-FFF2-40B4-BE49-F238E27FC236}">
                  <a16:creationId xmlns:a16="http://schemas.microsoft.com/office/drawing/2014/main" id="{731650E2-4053-4287-BDBA-8E1960425BC0}"/>
                </a:ext>
              </a:extLst>
            </p:cNvPr>
            <p:cNvSpPr/>
            <p:nvPr/>
          </p:nvSpPr>
          <p:spPr bwMode="auto">
            <a:xfrm>
              <a:off x="9207670" y="533008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ounded Rectangle 75">
              <a:extLst>
                <a:ext uri="{FF2B5EF4-FFF2-40B4-BE49-F238E27FC236}">
                  <a16:creationId xmlns:a16="http://schemas.microsoft.com/office/drawing/2014/main" id="{0BBFE4BB-EEFA-4EFA-96B6-F8E63B37F1C9}"/>
                </a:ext>
              </a:extLst>
            </p:cNvPr>
            <p:cNvSpPr/>
            <p:nvPr/>
          </p:nvSpPr>
          <p:spPr bwMode="auto">
            <a:xfrm>
              <a:off x="9722077"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ounded Rectangle 76">
              <a:extLst>
                <a:ext uri="{FF2B5EF4-FFF2-40B4-BE49-F238E27FC236}">
                  <a16:creationId xmlns:a16="http://schemas.microsoft.com/office/drawing/2014/main" id="{709B26A6-D94A-4508-B0A9-A9FE993099E6}"/>
                </a:ext>
              </a:extLst>
            </p:cNvPr>
            <p:cNvSpPr/>
            <p:nvPr/>
          </p:nvSpPr>
          <p:spPr bwMode="auto">
            <a:xfrm>
              <a:off x="10236484" y="533008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ounded Rectangle 77">
              <a:extLst>
                <a:ext uri="{FF2B5EF4-FFF2-40B4-BE49-F238E27FC236}">
                  <a16:creationId xmlns:a16="http://schemas.microsoft.com/office/drawing/2014/main" id="{8067FE6A-05A5-4E69-9AC3-3E486E62BFF6}"/>
                </a:ext>
              </a:extLst>
            </p:cNvPr>
            <p:cNvSpPr/>
            <p:nvPr/>
          </p:nvSpPr>
          <p:spPr bwMode="auto">
            <a:xfrm>
              <a:off x="6635634"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ounded Rectangle 78">
              <a:extLst>
                <a:ext uri="{FF2B5EF4-FFF2-40B4-BE49-F238E27FC236}">
                  <a16:creationId xmlns:a16="http://schemas.microsoft.com/office/drawing/2014/main" id="{82F6306E-0F0E-456F-92FB-9BB4BFE6306F}"/>
                </a:ext>
              </a:extLst>
            </p:cNvPr>
            <p:cNvSpPr/>
            <p:nvPr/>
          </p:nvSpPr>
          <p:spPr bwMode="auto">
            <a:xfrm>
              <a:off x="7150042"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ounded Rectangle 79">
              <a:extLst>
                <a:ext uri="{FF2B5EF4-FFF2-40B4-BE49-F238E27FC236}">
                  <a16:creationId xmlns:a16="http://schemas.microsoft.com/office/drawing/2014/main" id="{EB3C9D01-3690-4453-B4FB-0C1181C418EB}"/>
                </a:ext>
              </a:extLst>
            </p:cNvPr>
            <p:cNvSpPr/>
            <p:nvPr/>
          </p:nvSpPr>
          <p:spPr bwMode="auto">
            <a:xfrm>
              <a:off x="7664449"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ounded Rectangle 80">
              <a:extLst>
                <a:ext uri="{FF2B5EF4-FFF2-40B4-BE49-F238E27FC236}">
                  <a16:creationId xmlns:a16="http://schemas.microsoft.com/office/drawing/2014/main" id="{D194C7C2-A3F7-41D5-902E-2F2CCC5098EE}"/>
                </a:ext>
              </a:extLst>
            </p:cNvPr>
            <p:cNvSpPr/>
            <p:nvPr/>
          </p:nvSpPr>
          <p:spPr bwMode="auto">
            <a:xfrm>
              <a:off x="8178856" y="583986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ounded Rectangle 81">
              <a:extLst>
                <a:ext uri="{FF2B5EF4-FFF2-40B4-BE49-F238E27FC236}">
                  <a16:creationId xmlns:a16="http://schemas.microsoft.com/office/drawing/2014/main" id="{77088812-9657-4C5B-9029-9F9B2CC96218}"/>
                </a:ext>
              </a:extLst>
            </p:cNvPr>
            <p:cNvSpPr/>
            <p:nvPr/>
          </p:nvSpPr>
          <p:spPr bwMode="auto">
            <a:xfrm>
              <a:off x="8693263"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ounded Rectangle 82">
              <a:extLst>
                <a:ext uri="{FF2B5EF4-FFF2-40B4-BE49-F238E27FC236}">
                  <a16:creationId xmlns:a16="http://schemas.microsoft.com/office/drawing/2014/main" id="{FA0FE8F9-22B0-49F1-A892-4DBC066E4913}"/>
                </a:ext>
              </a:extLst>
            </p:cNvPr>
            <p:cNvSpPr/>
            <p:nvPr/>
          </p:nvSpPr>
          <p:spPr bwMode="auto">
            <a:xfrm>
              <a:off x="9207670" y="583986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ounded Rectangle 83">
              <a:extLst>
                <a:ext uri="{FF2B5EF4-FFF2-40B4-BE49-F238E27FC236}">
                  <a16:creationId xmlns:a16="http://schemas.microsoft.com/office/drawing/2014/main" id="{E3B24B10-BD06-4642-A03C-612C289313FE}"/>
                </a:ext>
              </a:extLst>
            </p:cNvPr>
            <p:cNvSpPr/>
            <p:nvPr/>
          </p:nvSpPr>
          <p:spPr bwMode="auto">
            <a:xfrm>
              <a:off x="9722077"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ounded Rectangle 84">
              <a:extLst>
                <a:ext uri="{FF2B5EF4-FFF2-40B4-BE49-F238E27FC236}">
                  <a16:creationId xmlns:a16="http://schemas.microsoft.com/office/drawing/2014/main" id="{B1E90F6F-EEEE-44A5-9EC7-9BC8EAE907B4}"/>
                </a:ext>
              </a:extLst>
            </p:cNvPr>
            <p:cNvSpPr/>
            <p:nvPr/>
          </p:nvSpPr>
          <p:spPr bwMode="auto">
            <a:xfrm>
              <a:off x="10236484" y="583986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ounded Rectangle 85">
              <a:extLst>
                <a:ext uri="{FF2B5EF4-FFF2-40B4-BE49-F238E27FC236}">
                  <a16:creationId xmlns:a16="http://schemas.microsoft.com/office/drawing/2014/main" id="{15A9C137-9B1F-4AE4-8864-675C28F6FBBE}"/>
                </a:ext>
              </a:extLst>
            </p:cNvPr>
            <p:cNvSpPr/>
            <p:nvPr/>
          </p:nvSpPr>
          <p:spPr bwMode="auto">
            <a:xfrm>
              <a:off x="6628170"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ounded Rectangle 86">
              <a:extLst>
                <a:ext uri="{FF2B5EF4-FFF2-40B4-BE49-F238E27FC236}">
                  <a16:creationId xmlns:a16="http://schemas.microsoft.com/office/drawing/2014/main" id="{6EE5BC18-B7F0-4F25-A456-F33DFDA4C670}"/>
                </a:ext>
              </a:extLst>
            </p:cNvPr>
            <p:cNvSpPr/>
            <p:nvPr/>
          </p:nvSpPr>
          <p:spPr bwMode="auto">
            <a:xfrm>
              <a:off x="7142577"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ounded Rectangle 87">
              <a:extLst>
                <a:ext uri="{FF2B5EF4-FFF2-40B4-BE49-F238E27FC236}">
                  <a16:creationId xmlns:a16="http://schemas.microsoft.com/office/drawing/2014/main" id="{26D00AC6-30AE-4CD8-8C6B-95B11A89AC8A}"/>
                </a:ext>
              </a:extLst>
            </p:cNvPr>
            <p:cNvSpPr/>
            <p:nvPr/>
          </p:nvSpPr>
          <p:spPr bwMode="auto">
            <a:xfrm>
              <a:off x="7656984"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ounded Rectangle 88">
              <a:extLst>
                <a:ext uri="{FF2B5EF4-FFF2-40B4-BE49-F238E27FC236}">
                  <a16:creationId xmlns:a16="http://schemas.microsoft.com/office/drawing/2014/main" id="{792B2D29-EB78-45C8-BF43-67AF1294AAC6}"/>
                </a:ext>
              </a:extLst>
            </p:cNvPr>
            <p:cNvSpPr/>
            <p:nvPr/>
          </p:nvSpPr>
          <p:spPr bwMode="auto">
            <a:xfrm>
              <a:off x="8171391"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ounded Rectangle 89">
              <a:extLst>
                <a:ext uri="{FF2B5EF4-FFF2-40B4-BE49-F238E27FC236}">
                  <a16:creationId xmlns:a16="http://schemas.microsoft.com/office/drawing/2014/main" id="{9324DF61-ED84-4490-AAB2-EF2D88E875AA}"/>
                </a:ext>
              </a:extLst>
            </p:cNvPr>
            <p:cNvSpPr/>
            <p:nvPr/>
          </p:nvSpPr>
          <p:spPr bwMode="auto">
            <a:xfrm>
              <a:off x="8685798" y="6349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ounded Rectangle 90">
              <a:extLst>
                <a:ext uri="{FF2B5EF4-FFF2-40B4-BE49-F238E27FC236}">
                  <a16:creationId xmlns:a16="http://schemas.microsoft.com/office/drawing/2014/main" id="{408B509D-96E5-408C-8C6F-F421F017E375}"/>
                </a:ext>
              </a:extLst>
            </p:cNvPr>
            <p:cNvSpPr/>
            <p:nvPr/>
          </p:nvSpPr>
          <p:spPr bwMode="auto">
            <a:xfrm>
              <a:off x="9200205"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ounded Rectangle 91">
              <a:extLst>
                <a:ext uri="{FF2B5EF4-FFF2-40B4-BE49-F238E27FC236}">
                  <a16:creationId xmlns:a16="http://schemas.microsoft.com/office/drawing/2014/main" id="{3F397C48-D4AF-407C-846E-29A411D25584}"/>
                </a:ext>
              </a:extLst>
            </p:cNvPr>
            <p:cNvSpPr/>
            <p:nvPr/>
          </p:nvSpPr>
          <p:spPr bwMode="auto">
            <a:xfrm>
              <a:off x="9714613" y="634964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92">
              <a:extLst>
                <a:ext uri="{FF2B5EF4-FFF2-40B4-BE49-F238E27FC236}">
                  <a16:creationId xmlns:a16="http://schemas.microsoft.com/office/drawing/2014/main" id="{4B714D76-A465-40C7-B24B-0F30973AD1B8}"/>
                </a:ext>
              </a:extLst>
            </p:cNvPr>
            <p:cNvSpPr/>
            <p:nvPr/>
          </p:nvSpPr>
          <p:spPr bwMode="auto">
            <a:xfrm>
              <a:off x="10229020" y="634964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ounded Rectangle 93">
              <a:extLst>
                <a:ext uri="{FF2B5EF4-FFF2-40B4-BE49-F238E27FC236}">
                  <a16:creationId xmlns:a16="http://schemas.microsoft.com/office/drawing/2014/main" id="{4066767A-08F3-4FA9-95C7-7952274EC274}"/>
                </a:ext>
              </a:extLst>
            </p:cNvPr>
            <p:cNvSpPr/>
            <p:nvPr/>
          </p:nvSpPr>
          <p:spPr bwMode="auto">
            <a:xfrm>
              <a:off x="6649581"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ounded Rectangle 94">
              <a:extLst>
                <a:ext uri="{FF2B5EF4-FFF2-40B4-BE49-F238E27FC236}">
                  <a16:creationId xmlns:a16="http://schemas.microsoft.com/office/drawing/2014/main" id="{922BD5CA-6F7C-47C8-A0B7-6ED0B563E49B}"/>
                </a:ext>
              </a:extLst>
            </p:cNvPr>
            <p:cNvSpPr/>
            <p:nvPr/>
          </p:nvSpPr>
          <p:spPr bwMode="auto">
            <a:xfrm>
              <a:off x="7163989"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ounded Rectangle 95">
              <a:extLst>
                <a:ext uri="{FF2B5EF4-FFF2-40B4-BE49-F238E27FC236}">
                  <a16:creationId xmlns:a16="http://schemas.microsoft.com/office/drawing/2014/main" id="{1B8F32CE-37F0-410C-B329-895EB11B823A}"/>
                </a:ext>
              </a:extLst>
            </p:cNvPr>
            <p:cNvSpPr/>
            <p:nvPr/>
          </p:nvSpPr>
          <p:spPr bwMode="auto">
            <a:xfrm>
              <a:off x="7678396"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ounded Rectangle 96">
              <a:extLst>
                <a:ext uri="{FF2B5EF4-FFF2-40B4-BE49-F238E27FC236}">
                  <a16:creationId xmlns:a16="http://schemas.microsoft.com/office/drawing/2014/main" id="{DBDD7A55-2460-4E73-ABA7-C8357BD74385}"/>
                </a:ext>
              </a:extLst>
            </p:cNvPr>
            <p:cNvSpPr/>
            <p:nvPr/>
          </p:nvSpPr>
          <p:spPr bwMode="auto">
            <a:xfrm>
              <a:off x="8192803" y="23230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ounded Rectangle 97">
              <a:extLst>
                <a:ext uri="{FF2B5EF4-FFF2-40B4-BE49-F238E27FC236}">
                  <a16:creationId xmlns:a16="http://schemas.microsoft.com/office/drawing/2014/main" id="{235ED4C8-D29C-4651-B4A0-D31E73E9AADC}"/>
                </a:ext>
              </a:extLst>
            </p:cNvPr>
            <p:cNvSpPr/>
            <p:nvPr/>
          </p:nvSpPr>
          <p:spPr bwMode="auto">
            <a:xfrm>
              <a:off x="8707210"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ounded Rectangle 98">
              <a:extLst>
                <a:ext uri="{FF2B5EF4-FFF2-40B4-BE49-F238E27FC236}">
                  <a16:creationId xmlns:a16="http://schemas.microsoft.com/office/drawing/2014/main" id="{8F5B6DCB-EAA3-4245-B7B7-00D81D2B9EAB}"/>
                </a:ext>
              </a:extLst>
            </p:cNvPr>
            <p:cNvSpPr/>
            <p:nvPr/>
          </p:nvSpPr>
          <p:spPr bwMode="auto">
            <a:xfrm>
              <a:off x="9221617" y="23230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ounded Rectangle 99">
              <a:extLst>
                <a:ext uri="{FF2B5EF4-FFF2-40B4-BE49-F238E27FC236}">
                  <a16:creationId xmlns:a16="http://schemas.microsoft.com/office/drawing/2014/main" id="{E6A4EDBA-DB6D-485A-B631-627AE504C881}"/>
                </a:ext>
              </a:extLst>
            </p:cNvPr>
            <p:cNvSpPr/>
            <p:nvPr/>
          </p:nvSpPr>
          <p:spPr bwMode="auto">
            <a:xfrm>
              <a:off x="9736024"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ounded Rectangle 100">
              <a:extLst>
                <a:ext uri="{FF2B5EF4-FFF2-40B4-BE49-F238E27FC236}">
                  <a16:creationId xmlns:a16="http://schemas.microsoft.com/office/drawing/2014/main" id="{93200D28-FA1A-4968-90AD-56697D8D2706}"/>
                </a:ext>
              </a:extLst>
            </p:cNvPr>
            <p:cNvSpPr/>
            <p:nvPr/>
          </p:nvSpPr>
          <p:spPr bwMode="auto">
            <a:xfrm>
              <a:off x="10250431" y="23229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ounded Rectangle 101">
              <a:extLst>
                <a:ext uri="{FF2B5EF4-FFF2-40B4-BE49-F238E27FC236}">
                  <a16:creationId xmlns:a16="http://schemas.microsoft.com/office/drawing/2014/main" id="{6AEBB453-0BA7-4A9E-9275-4E53D263D5F2}"/>
                </a:ext>
              </a:extLst>
            </p:cNvPr>
            <p:cNvSpPr/>
            <p:nvPr/>
          </p:nvSpPr>
          <p:spPr bwMode="auto">
            <a:xfrm>
              <a:off x="6649581"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ounded Rectangle 102">
              <a:extLst>
                <a:ext uri="{FF2B5EF4-FFF2-40B4-BE49-F238E27FC236}">
                  <a16:creationId xmlns:a16="http://schemas.microsoft.com/office/drawing/2014/main" id="{9FC1D886-E37A-4D6F-8C7E-5057ABE67AB6}"/>
                </a:ext>
              </a:extLst>
            </p:cNvPr>
            <p:cNvSpPr/>
            <p:nvPr/>
          </p:nvSpPr>
          <p:spPr bwMode="auto">
            <a:xfrm>
              <a:off x="7163989"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ounded Rectangle 103">
              <a:extLst>
                <a:ext uri="{FF2B5EF4-FFF2-40B4-BE49-F238E27FC236}">
                  <a16:creationId xmlns:a16="http://schemas.microsoft.com/office/drawing/2014/main" id="{4808911C-088D-4412-955F-5A6C3F5D46F8}"/>
                </a:ext>
              </a:extLst>
            </p:cNvPr>
            <p:cNvSpPr/>
            <p:nvPr/>
          </p:nvSpPr>
          <p:spPr bwMode="auto">
            <a:xfrm>
              <a:off x="7678396"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ounded Rectangle 104">
              <a:extLst>
                <a:ext uri="{FF2B5EF4-FFF2-40B4-BE49-F238E27FC236}">
                  <a16:creationId xmlns:a16="http://schemas.microsoft.com/office/drawing/2014/main" id="{8FFD2B27-7B32-4C76-BD78-4F5FE3B6AA40}"/>
                </a:ext>
              </a:extLst>
            </p:cNvPr>
            <p:cNvSpPr/>
            <p:nvPr/>
          </p:nvSpPr>
          <p:spPr bwMode="auto">
            <a:xfrm>
              <a:off x="8192803" y="74208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ounded Rectangle 105">
              <a:extLst>
                <a:ext uri="{FF2B5EF4-FFF2-40B4-BE49-F238E27FC236}">
                  <a16:creationId xmlns:a16="http://schemas.microsoft.com/office/drawing/2014/main" id="{92DAAB68-464F-4A0E-B888-80A13E1081E7}"/>
                </a:ext>
              </a:extLst>
            </p:cNvPr>
            <p:cNvSpPr/>
            <p:nvPr/>
          </p:nvSpPr>
          <p:spPr bwMode="auto">
            <a:xfrm>
              <a:off x="8707210"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ounded Rectangle 106">
              <a:extLst>
                <a:ext uri="{FF2B5EF4-FFF2-40B4-BE49-F238E27FC236}">
                  <a16:creationId xmlns:a16="http://schemas.microsoft.com/office/drawing/2014/main" id="{5AE7648A-FCC1-4D8A-B51B-B68AB838B690}"/>
                </a:ext>
              </a:extLst>
            </p:cNvPr>
            <p:cNvSpPr/>
            <p:nvPr/>
          </p:nvSpPr>
          <p:spPr bwMode="auto">
            <a:xfrm>
              <a:off x="9221617" y="74207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ounded Rectangle 107">
              <a:extLst>
                <a:ext uri="{FF2B5EF4-FFF2-40B4-BE49-F238E27FC236}">
                  <a16:creationId xmlns:a16="http://schemas.microsoft.com/office/drawing/2014/main" id="{E335CC97-2182-4F4A-BCA6-FF4254A634E9}"/>
                </a:ext>
              </a:extLst>
            </p:cNvPr>
            <p:cNvSpPr/>
            <p:nvPr/>
          </p:nvSpPr>
          <p:spPr bwMode="auto">
            <a:xfrm>
              <a:off x="9736024"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ounded Rectangle 108">
              <a:extLst>
                <a:ext uri="{FF2B5EF4-FFF2-40B4-BE49-F238E27FC236}">
                  <a16:creationId xmlns:a16="http://schemas.microsoft.com/office/drawing/2014/main" id="{668CF002-3DB0-4219-BDBD-626BC57EDD4C}"/>
                </a:ext>
              </a:extLst>
            </p:cNvPr>
            <p:cNvSpPr/>
            <p:nvPr/>
          </p:nvSpPr>
          <p:spPr bwMode="auto">
            <a:xfrm>
              <a:off x="10250431" y="74207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ounded Rectangle 109">
              <a:extLst>
                <a:ext uri="{FF2B5EF4-FFF2-40B4-BE49-F238E27FC236}">
                  <a16:creationId xmlns:a16="http://schemas.microsoft.com/office/drawing/2014/main" id="{7321FC41-A07F-4A83-8CC2-8832630CBD94}"/>
                </a:ext>
              </a:extLst>
            </p:cNvPr>
            <p:cNvSpPr/>
            <p:nvPr/>
          </p:nvSpPr>
          <p:spPr bwMode="auto">
            <a:xfrm>
              <a:off x="6642117"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Rounded Rectangle 110">
              <a:extLst>
                <a:ext uri="{FF2B5EF4-FFF2-40B4-BE49-F238E27FC236}">
                  <a16:creationId xmlns:a16="http://schemas.microsoft.com/office/drawing/2014/main" id="{74C52056-C2FC-48D7-BFA4-09088D59D6B6}"/>
                </a:ext>
              </a:extLst>
            </p:cNvPr>
            <p:cNvSpPr/>
            <p:nvPr/>
          </p:nvSpPr>
          <p:spPr bwMode="auto">
            <a:xfrm>
              <a:off x="7156524"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ounded Rectangle 111">
              <a:extLst>
                <a:ext uri="{FF2B5EF4-FFF2-40B4-BE49-F238E27FC236}">
                  <a16:creationId xmlns:a16="http://schemas.microsoft.com/office/drawing/2014/main" id="{4DCE7E85-C06D-4DAE-B406-6BC5CA6D2F45}"/>
                </a:ext>
              </a:extLst>
            </p:cNvPr>
            <p:cNvSpPr/>
            <p:nvPr/>
          </p:nvSpPr>
          <p:spPr bwMode="auto">
            <a:xfrm>
              <a:off x="7670931"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Rounded Rectangle 112">
              <a:extLst>
                <a:ext uri="{FF2B5EF4-FFF2-40B4-BE49-F238E27FC236}">
                  <a16:creationId xmlns:a16="http://schemas.microsoft.com/office/drawing/2014/main" id="{4F18FC9E-FA07-4B45-9F2A-85EEE03A4D70}"/>
                </a:ext>
              </a:extLst>
            </p:cNvPr>
            <p:cNvSpPr/>
            <p:nvPr/>
          </p:nvSpPr>
          <p:spPr bwMode="auto">
            <a:xfrm>
              <a:off x="8185338"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ounded Rectangle 113">
              <a:extLst>
                <a:ext uri="{FF2B5EF4-FFF2-40B4-BE49-F238E27FC236}">
                  <a16:creationId xmlns:a16="http://schemas.microsoft.com/office/drawing/2014/main" id="{5B99E034-DA91-4F98-819C-EA8CD213609A}"/>
                </a:ext>
              </a:extLst>
            </p:cNvPr>
            <p:cNvSpPr/>
            <p:nvPr/>
          </p:nvSpPr>
          <p:spPr bwMode="auto">
            <a:xfrm>
              <a:off x="8699745" y="125185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Rounded Rectangle 114">
              <a:extLst>
                <a:ext uri="{FF2B5EF4-FFF2-40B4-BE49-F238E27FC236}">
                  <a16:creationId xmlns:a16="http://schemas.microsoft.com/office/drawing/2014/main" id="{2D1E22F3-EAE1-4FDE-82E8-D1F99A6A06E9}"/>
                </a:ext>
              </a:extLst>
            </p:cNvPr>
            <p:cNvSpPr/>
            <p:nvPr/>
          </p:nvSpPr>
          <p:spPr bwMode="auto">
            <a:xfrm>
              <a:off x="9214152"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ounded Rectangle 115">
              <a:extLst>
                <a:ext uri="{FF2B5EF4-FFF2-40B4-BE49-F238E27FC236}">
                  <a16:creationId xmlns:a16="http://schemas.microsoft.com/office/drawing/2014/main" id="{1B9808AF-57AA-43AF-A423-88838F794F32}"/>
                </a:ext>
              </a:extLst>
            </p:cNvPr>
            <p:cNvSpPr/>
            <p:nvPr/>
          </p:nvSpPr>
          <p:spPr bwMode="auto">
            <a:xfrm>
              <a:off x="9728560" y="125185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ounded Rectangle 116">
              <a:extLst>
                <a:ext uri="{FF2B5EF4-FFF2-40B4-BE49-F238E27FC236}">
                  <a16:creationId xmlns:a16="http://schemas.microsoft.com/office/drawing/2014/main" id="{2F36DCD5-AD36-4FEA-B9E6-5A71132968B0}"/>
                </a:ext>
              </a:extLst>
            </p:cNvPr>
            <p:cNvSpPr/>
            <p:nvPr/>
          </p:nvSpPr>
          <p:spPr bwMode="auto">
            <a:xfrm>
              <a:off x="10242967" y="125185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ounded Rectangle 117">
              <a:extLst>
                <a:ext uri="{FF2B5EF4-FFF2-40B4-BE49-F238E27FC236}">
                  <a16:creationId xmlns:a16="http://schemas.microsoft.com/office/drawing/2014/main" id="{08A7CAA8-71B4-4382-84C2-DE9C8CF236F9}"/>
                </a:ext>
              </a:extLst>
            </p:cNvPr>
            <p:cNvSpPr/>
            <p:nvPr/>
          </p:nvSpPr>
          <p:spPr bwMode="auto">
            <a:xfrm>
              <a:off x="10770530" y="1761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Rounded Rectangle 118">
              <a:extLst>
                <a:ext uri="{FF2B5EF4-FFF2-40B4-BE49-F238E27FC236}">
                  <a16:creationId xmlns:a16="http://schemas.microsoft.com/office/drawing/2014/main" id="{D5E0A849-CC8F-4ECC-A670-5D5ACBB60819}"/>
                </a:ext>
              </a:extLst>
            </p:cNvPr>
            <p:cNvSpPr/>
            <p:nvPr/>
          </p:nvSpPr>
          <p:spPr bwMode="auto">
            <a:xfrm>
              <a:off x="11284937" y="17616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ounded Rectangle 119">
              <a:extLst>
                <a:ext uri="{FF2B5EF4-FFF2-40B4-BE49-F238E27FC236}">
                  <a16:creationId xmlns:a16="http://schemas.microsoft.com/office/drawing/2014/main" id="{41466A3A-294C-493A-83C5-A573785644F2}"/>
                </a:ext>
              </a:extLst>
            </p:cNvPr>
            <p:cNvSpPr/>
            <p:nvPr/>
          </p:nvSpPr>
          <p:spPr bwMode="auto">
            <a:xfrm>
              <a:off x="11813821" y="176164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ounded Rectangle 120">
              <a:extLst>
                <a:ext uri="{FF2B5EF4-FFF2-40B4-BE49-F238E27FC236}">
                  <a16:creationId xmlns:a16="http://schemas.microsoft.com/office/drawing/2014/main" id="{15694072-6B36-4CC4-8A8E-7D4DA5BE1EF5}"/>
                </a:ext>
              </a:extLst>
            </p:cNvPr>
            <p:cNvSpPr/>
            <p:nvPr/>
          </p:nvSpPr>
          <p:spPr bwMode="auto">
            <a:xfrm>
              <a:off x="10770530" y="2271428"/>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ounded Rectangle 121">
              <a:extLst>
                <a:ext uri="{FF2B5EF4-FFF2-40B4-BE49-F238E27FC236}">
                  <a16:creationId xmlns:a16="http://schemas.microsoft.com/office/drawing/2014/main" id="{6CC1CE1E-26BB-4CC1-85E4-8B4329A1A5B3}"/>
                </a:ext>
              </a:extLst>
            </p:cNvPr>
            <p:cNvSpPr/>
            <p:nvPr/>
          </p:nvSpPr>
          <p:spPr bwMode="auto">
            <a:xfrm>
              <a:off x="11284937"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ounded Rectangle 122">
              <a:extLst>
                <a:ext uri="{FF2B5EF4-FFF2-40B4-BE49-F238E27FC236}">
                  <a16:creationId xmlns:a16="http://schemas.microsoft.com/office/drawing/2014/main" id="{8B904E2A-E21F-4551-8EDE-E82DD2E974D1}"/>
                </a:ext>
              </a:extLst>
            </p:cNvPr>
            <p:cNvSpPr/>
            <p:nvPr/>
          </p:nvSpPr>
          <p:spPr bwMode="auto">
            <a:xfrm>
              <a:off x="11799344" y="227142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ounded Rectangle 123">
              <a:extLst>
                <a:ext uri="{FF2B5EF4-FFF2-40B4-BE49-F238E27FC236}">
                  <a16:creationId xmlns:a16="http://schemas.microsoft.com/office/drawing/2014/main" id="{8CFC0626-7885-4005-9841-16483C43AA9B}"/>
                </a:ext>
              </a:extLst>
            </p:cNvPr>
            <p:cNvSpPr/>
            <p:nvPr/>
          </p:nvSpPr>
          <p:spPr bwMode="auto">
            <a:xfrm>
              <a:off x="10770530" y="278120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ounded Rectangle 124">
              <a:extLst>
                <a:ext uri="{FF2B5EF4-FFF2-40B4-BE49-F238E27FC236}">
                  <a16:creationId xmlns:a16="http://schemas.microsoft.com/office/drawing/2014/main" id="{BAFC753B-186A-4D13-BD8A-F2F19EC922E0}"/>
                </a:ext>
              </a:extLst>
            </p:cNvPr>
            <p:cNvSpPr/>
            <p:nvPr/>
          </p:nvSpPr>
          <p:spPr bwMode="auto">
            <a:xfrm>
              <a:off x="11284937"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ounded Rectangle 125">
              <a:extLst>
                <a:ext uri="{FF2B5EF4-FFF2-40B4-BE49-F238E27FC236}">
                  <a16:creationId xmlns:a16="http://schemas.microsoft.com/office/drawing/2014/main" id="{D773FF4A-4DF0-4E2E-B19B-1DD3BC844A0A}"/>
                </a:ext>
              </a:extLst>
            </p:cNvPr>
            <p:cNvSpPr/>
            <p:nvPr/>
          </p:nvSpPr>
          <p:spPr bwMode="auto">
            <a:xfrm>
              <a:off x="11799344" y="278120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ounded Rectangle 126">
              <a:extLst>
                <a:ext uri="{FF2B5EF4-FFF2-40B4-BE49-F238E27FC236}">
                  <a16:creationId xmlns:a16="http://schemas.microsoft.com/office/drawing/2014/main" id="{B2B773E4-A1BA-412C-8F9B-569A86B48DC2}"/>
                </a:ext>
              </a:extLst>
            </p:cNvPr>
            <p:cNvSpPr/>
            <p:nvPr/>
          </p:nvSpPr>
          <p:spPr bwMode="auto">
            <a:xfrm>
              <a:off x="10770530"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ounded Rectangle 127">
              <a:extLst>
                <a:ext uri="{FF2B5EF4-FFF2-40B4-BE49-F238E27FC236}">
                  <a16:creationId xmlns:a16="http://schemas.microsoft.com/office/drawing/2014/main" id="{D3D823A1-3166-4564-A4A2-6DD63FF19113}"/>
                </a:ext>
              </a:extLst>
            </p:cNvPr>
            <p:cNvSpPr/>
            <p:nvPr/>
          </p:nvSpPr>
          <p:spPr bwMode="auto">
            <a:xfrm>
              <a:off x="11284937" y="32909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ounded Rectangle 128">
              <a:extLst>
                <a:ext uri="{FF2B5EF4-FFF2-40B4-BE49-F238E27FC236}">
                  <a16:creationId xmlns:a16="http://schemas.microsoft.com/office/drawing/2014/main" id="{3DEACF19-EB26-4A74-B647-8606FC489791}"/>
                </a:ext>
              </a:extLst>
            </p:cNvPr>
            <p:cNvSpPr/>
            <p:nvPr/>
          </p:nvSpPr>
          <p:spPr bwMode="auto">
            <a:xfrm>
              <a:off x="11799344" y="32909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ounded Rectangle 129">
              <a:extLst>
                <a:ext uri="{FF2B5EF4-FFF2-40B4-BE49-F238E27FC236}">
                  <a16:creationId xmlns:a16="http://schemas.microsoft.com/office/drawing/2014/main" id="{B804AE37-E7F8-47E7-8E35-A38DE6D95B69}"/>
                </a:ext>
              </a:extLst>
            </p:cNvPr>
            <p:cNvSpPr/>
            <p:nvPr/>
          </p:nvSpPr>
          <p:spPr bwMode="auto">
            <a:xfrm>
              <a:off x="10770530" y="380076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ounded Rectangle 130">
              <a:extLst>
                <a:ext uri="{FF2B5EF4-FFF2-40B4-BE49-F238E27FC236}">
                  <a16:creationId xmlns:a16="http://schemas.microsoft.com/office/drawing/2014/main" id="{341E01DD-2A1E-40CE-8DDA-923DC54C6011}"/>
                </a:ext>
              </a:extLst>
            </p:cNvPr>
            <p:cNvSpPr/>
            <p:nvPr/>
          </p:nvSpPr>
          <p:spPr bwMode="auto">
            <a:xfrm>
              <a:off x="11284937"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ounded Rectangle 131">
              <a:extLst>
                <a:ext uri="{FF2B5EF4-FFF2-40B4-BE49-F238E27FC236}">
                  <a16:creationId xmlns:a16="http://schemas.microsoft.com/office/drawing/2014/main" id="{9EBDE3F6-32D2-4ECF-93EC-F4979ABC414B}"/>
                </a:ext>
              </a:extLst>
            </p:cNvPr>
            <p:cNvSpPr/>
            <p:nvPr/>
          </p:nvSpPr>
          <p:spPr bwMode="auto">
            <a:xfrm>
              <a:off x="11799344" y="380076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ounded Rectangle 132">
              <a:extLst>
                <a:ext uri="{FF2B5EF4-FFF2-40B4-BE49-F238E27FC236}">
                  <a16:creationId xmlns:a16="http://schemas.microsoft.com/office/drawing/2014/main" id="{BB7FEB04-D36F-492E-BFB3-B43E4C348DEA}"/>
                </a:ext>
              </a:extLst>
            </p:cNvPr>
            <p:cNvSpPr/>
            <p:nvPr/>
          </p:nvSpPr>
          <p:spPr bwMode="auto">
            <a:xfrm>
              <a:off x="10770530" y="43105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ounded Rectangle 133">
              <a:extLst>
                <a:ext uri="{FF2B5EF4-FFF2-40B4-BE49-F238E27FC236}">
                  <a16:creationId xmlns:a16="http://schemas.microsoft.com/office/drawing/2014/main" id="{4CD894E2-73D1-4A80-BB53-1E8BBBEE5FD3}"/>
                </a:ext>
              </a:extLst>
            </p:cNvPr>
            <p:cNvSpPr/>
            <p:nvPr/>
          </p:nvSpPr>
          <p:spPr bwMode="auto">
            <a:xfrm>
              <a:off x="11284937"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ounded Rectangle 134">
              <a:extLst>
                <a:ext uri="{FF2B5EF4-FFF2-40B4-BE49-F238E27FC236}">
                  <a16:creationId xmlns:a16="http://schemas.microsoft.com/office/drawing/2014/main" id="{3384B4E4-1A91-42A5-AAEE-550E09A75D7A}"/>
                </a:ext>
              </a:extLst>
            </p:cNvPr>
            <p:cNvSpPr/>
            <p:nvPr/>
          </p:nvSpPr>
          <p:spPr bwMode="auto">
            <a:xfrm>
              <a:off x="11799344" y="4310544"/>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ounded Rectangle 135">
              <a:extLst>
                <a:ext uri="{FF2B5EF4-FFF2-40B4-BE49-F238E27FC236}">
                  <a16:creationId xmlns:a16="http://schemas.microsoft.com/office/drawing/2014/main" id="{0EE43567-4759-4967-806E-8C8C1C7F7C3A}"/>
                </a:ext>
              </a:extLst>
            </p:cNvPr>
            <p:cNvSpPr/>
            <p:nvPr/>
          </p:nvSpPr>
          <p:spPr bwMode="auto">
            <a:xfrm>
              <a:off x="10763065"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ounded Rectangle 136">
              <a:extLst>
                <a:ext uri="{FF2B5EF4-FFF2-40B4-BE49-F238E27FC236}">
                  <a16:creationId xmlns:a16="http://schemas.microsoft.com/office/drawing/2014/main" id="{4721FA3B-AFD1-4614-911D-041CDB8EB4B5}"/>
                </a:ext>
              </a:extLst>
            </p:cNvPr>
            <p:cNvSpPr/>
            <p:nvPr/>
          </p:nvSpPr>
          <p:spPr bwMode="auto">
            <a:xfrm>
              <a:off x="11277473" y="482032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ounded Rectangle 137">
              <a:extLst>
                <a:ext uri="{FF2B5EF4-FFF2-40B4-BE49-F238E27FC236}">
                  <a16:creationId xmlns:a16="http://schemas.microsoft.com/office/drawing/2014/main" id="{7C40E2B8-7EDA-41DE-809D-235198B8CE72}"/>
                </a:ext>
              </a:extLst>
            </p:cNvPr>
            <p:cNvSpPr/>
            <p:nvPr/>
          </p:nvSpPr>
          <p:spPr bwMode="auto">
            <a:xfrm>
              <a:off x="11791880" y="4820319"/>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ounded Rectangle 138">
              <a:extLst>
                <a:ext uri="{FF2B5EF4-FFF2-40B4-BE49-F238E27FC236}">
                  <a16:creationId xmlns:a16="http://schemas.microsoft.com/office/drawing/2014/main" id="{50C23AE6-E492-437F-B066-7C7E0BC23663}"/>
                </a:ext>
              </a:extLst>
            </p:cNvPr>
            <p:cNvSpPr/>
            <p:nvPr/>
          </p:nvSpPr>
          <p:spPr bwMode="auto">
            <a:xfrm>
              <a:off x="10763066" y="533009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ounded Rectangle 139">
              <a:extLst>
                <a:ext uri="{FF2B5EF4-FFF2-40B4-BE49-F238E27FC236}">
                  <a16:creationId xmlns:a16="http://schemas.microsoft.com/office/drawing/2014/main" id="{90F6CEEC-FCFF-40B1-A9AF-A2AA341A8578}"/>
                </a:ext>
              </a:extLst>
            </p:cNvPr>
            <p:cNvSpPr/>
            <p:nvPr/>
          </p:nvSpPr>
          <p:spPr bwMode="auto">
            <a:xfrm>
              <a:off x="11277473"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ounded Rectangle 140">
              <a:extLst>
                <a:ext uri="{FF2B5EF4-FFF2-40B4-BE49-F238E27FC236}">
                  <a16:creationId xmlns:a16="http://schemas.microsoft.com/office/drawing/2014/main" id="{51D94952-826C-4534-8E48-C9A08FEF27D5}"/>
                </a:ext>
              </a:extLst>
            </p:cNvPr>
            <p:cNvSpPr/>
            <p:nvPr/>
          </p:nvSpPr>
          <p:spPr bwMode="auto">
            <a:xfrm>
              <a:off x="11791880" y="533009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ounded Rectangle 141">
              <a:extLst>
                <a:ext uri="{FF2B5EF4-FFF2-40B4-BE49-F238E27FC236}">
                  <a16:creationId xmlns:a16="http://schemas.microsoft.com/office/drawing/2014/main" id="{0BE33BAE-4391-4704-8C2B-7F63D8A6629D}"/>
                </a:ext>
              </a:extLst>
            </p:cNvPr>
            <p:cNvSpPr/>
            <p:nvPr/>
          </p:nvSpPr>
          <p:spPr bwMode="auto">
            <a:xfrm>
              <a:off x="10763066" y="583987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ounded Rectangle 142">
              <a:extLst>
                <a:ext uri="{FF2B5EF4-FFF2-40B4-BE49-F238E27FC236}">
                  <a16:creationId xmlns:a16="http://schemas.microsoft.com/office/drawing/2014/main" id="{CC9F1BA3-039D-4F91-A538-C38EF3DC84D9}"/>
                </a:ext>
              </a:extLst>
            </p:cNvPr>
            <p:cNvSpPr/>
            <p:nvPr/>
          </p:nvSpPr>
          <p:spPr bwMode="auto">
            <a:xfrm>
              <a:off x="11277473"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ounded Rectangle 143">
              <a:extLst>
                <a:ext uri="{FF2B5EF4-FFF2-40B4-BE49-F238E27FC236}">
                  <a16:creationId xmlns:a16="http://schemas.microsoft.com/office/drawing/2014/main" id="{C4705EC2-630D-4ABB-AB11-B48EDA172BFC}"/>
                </a:ext>
              </a:extLst>
            </p:cNvPr>
            <p:cNvSpPr/>
            <p:nvPr/>
          </p:nvSpPr>
          <p:spPr bwMode="auto">
            <a:xfrm>
              <a:off x="11791880" y="5839870"/>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ounded Rectangle 144">
              <a:extLst>
                <a:ext uri="{FF2B5EF4-FFF2-40B4-BE49-F238E27FC236}">
                  <a16:creationId xmlns:a16="http://schemas.microsoft.com/office/drawing/2014/main" id="{D13E6519-F9D2-4579-B78E-401DEEFC0FD1}"/>
                </a:ext>
              </a:extLst>
            </p:cNvPr>
            <p:cNvSpPr/>
            <p:nvPr/>
          </p:nvSpPr>
          <p:spPr bwMode="auto">
            <a:xfrm>
              <a:off x="10755601"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ounded Rectangle 145">
              <a:extLst>
                <a:ext uri="{FF2B5EF4-FFF2-40B4-BE49-F238E27FC236}">
                  <a16:creationId xmlns:a16="http://schemas.microsoft.com/office/drawing/2014/main" id="{02A8B37D-9D2E-41F2-B6C1-27CB5BE10D87}"/>
                </a:ext>
              </a:extLst>
            </p:cNvPr>
            <p:cNvSpPr/>
            <p:nvPr/>
          </p:nvSpPr>
          <p:spPr bwMode="auto">
            <a:xfrm>
              <a:off x="11270009" y="634964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ounded Rectangle 146">
              <a:extLst>
                <a:ext uri="{FF2B5EF4-FFF2-40B4-BE49-F238E27FC236}">
                  <a16:creationId xmlns:a16="http://schemas.microsoft.com/office/drawing/2014/main" id="{0CC1C443-54E1-4DFB-97C9-87096A109E9D}"/>
                </a:ext>
              </a:extLst>
            </p:cNvPr>
            <p:cNvSpPr/>
            <p:nvPr/>
          </p:nvSpPr>
          <p:spPr bwMode="auto">
            <a:xfrm>
              <a:off x="11784416" y="6349645"/>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ounded Rectangle 147">
              <a:extLst>
                <a:ext uri="{FF2B5EF4-FFF2-40B4-BE49-F238E27FC236}">
                  <a16:creationId xmlns:a16="http://schemas.microsoft.com/office/drawing/2014/main" id="{EF91274F-27FB-4DA5-81EC-0E4A52F111E9}"/>
                </a:ext>
              </a:extLst>
            </p:cNvPr>
            <p:cNvSpPr/>
            <p:nvPr/>
          </p:nvSpPr>
          <p:spPr bwMode="auto">
            <a:xfrm>
              <a:off x="10777013" y="232303"/>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ounded Rectangle 148">
              <a:extLst>
                <a:ext uri="{FF2B5EF4-FFF2-40B4-BE49-F238E27FC236}">
                  <a16:creationId xmlns:a16="http://schemas.microsoft.com/office/drawing/2014/main" id="{25BE3146-D6C6-4714-84E3-033B631462F5}"/>
                </a:ext>
              </a:extLst>
            </p:cNvPr>
            <p:cNvSpPr/>
            <p:nvPr/>
          </p:nvSpPr>
          <p:spPr bwMode="auto">
            <a:xfrm>
              <a:off x="11291420"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ounded Rectangle 149">
              <a:extLst>
                <a:ext uri="{FF2B5EF4-FFF2-40B4-BE49-F238E27FC236}">
                  <a16:creationId xmlns:a16="http://schemas.microsoft.com/office/drawing/2014/main" id="{8572E9EE-04B4-4B92-8DAB-E49B57F216D3}"/>
                </a:ext>
              </a:extLst>
            </p:cNvPr>
            <p:cNvSpPr/>
            <p:nvPr/>
          </p:nvSpPr>
          <p:spPr bwMode="auto">
            <a:xfrm>
              <a:off x="11805827" y="23230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ounded Rectangle 150">
              <a:extLst>
                <a:ext uri="{FF2B5EF4-FFF2-40B4-BE49-F238E27FC236}">
                  <a16:creationId xmlns:a16="http://schemas.microsoft.com/office/drawing/2014/main" id="{C8381BA4-3BE8-40C2-ABF8-C57951AE0C1D}"/>
                </a:ext>
              </a:extLst>
            </p:cNvPr>
            <p:cNvSpPr/>
            <p:nvPr/>
          </p:nvSpPr>
          <p:spPr bwMode="auto">
            <a:xfrm>
              <a:off x="10777013" y="742082"/>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151">
              <a:extLst>
                <a:ext uri="{FF2B5EF4-FFF2-40B4-BE49-F238E27FC236}">
                  <a16:creationId xmlns:a16="http://schemas.microsoft.com/office/drawing/2014/main" id="{8B6D1F45-1737-44CC-BF53-810ACC394832}"/>
                </a:ext>
              </a:extLst>
            </p:cNvPr>
            <p:cNvSpPr/>
            <p:nvPr/>
          </p:nvSpPr>
          <p:spPr bwMode="auto">
            <a:xfrm>
              <a:off x="11291420"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ounded Rectangle 152">
              <a:extLst>
                <a:ext uri="{FF2B5EF4-FFF2-40B4-BE49-F238E27FC236}">
                  <a16:creationId xmlns:a16="http://schemas.microsoft.com/office/drawing/2014/main" id="{F2C2BDAE-4F59-494F-B478-FE60F6557D25}"/>
                </a:ext>
              </a:extLst>
            </p:cNvPr>
            <p:cNvSpPr/>
            <p:nvPr/>
          </p:nvSpPr>
          <p:spPr bwMode="auto">
            <a:xfrm>
              <a:off x="11805827" y="742081"/>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ounded Rectangle 153">
              <a:extLst>
                <a:ext uri="{FF2B5EF4-FFF2-40B4-BE49-F238E27FC236}">
                  <a16:creationId xmlns:a16="http://schemas.microsoft.com/office/drawing/2014/main" id="{B5710A81-F1CA-4994-BB40-9900E44F0C4D}"/>
                </a:ext>
              </a:extLst>
            </p:cNvPr>
            <p:cNvSpPr/>
            <p:nvPr/>
          </p:nvSpPr>
          <p:spPr bwMode="auto">
            <a:xfrm>
              <a:off x="10769548"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ounded Rectangle 154">
              <a:extLst>
                <a:ext uri="{FF2B5EF4-FFF2-40B4-BE49-F238E27FC236}">
                  <a16:creationId xmlns:a16="http://schemas.microsoft.com/office/drawing/2014/main" id="{A6BFE3C9-5DB1-4242-9241-E787C014B9EF}"/>
                </a:ext>
              </a:extLst>
            </p:cNvPr>
            <p:cNvSpPr/>
            <p:nvPr/>
          </p:nvSpPr>
          <p:spPr bwMode="auto">
            <a:xfrm>
              <a:off x="11283956" y="1251857"/>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ounded Rectangle 155">
              <a:extLst>
                <a:ext uri="{FF2B5EF4-FFF2-40B4-BE49-F238E27FC236}">
                  <a16:creationId xmlns:a16="http://schemas.microsoft.com/office/drawing/2014/main" id="{CBCB3065-141A-48CA-8342-6F63C91CC143}"/>
                </a:ext>
              </a:extLst>
            </p:cNvPr>
            <p:cNvSpPr/>
            <p:nvPr/>
          </p:nvSpPr>
          <p:spPr bwMode="auto">
            <a:xfrm>
              <a:off x="11798363" y="1251856"/>
              <a:ext cx="424216" cy="424216"/>
            </a:xfrm>
            <a:prstGeom prst="roundRect">
              <a:avLst>
                <a:gd name="adj" fmla="val 12087"/>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81634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
                                        <p:tgtEl>
                                          <p:spTgt spid="137"/>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100"/>
                                        <p:tgtEl>
                                          <p:spTgt spid="138"/>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100"/>
                                        <p:tgtEl>
                                          <p:spTgt spid="139"/>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100"/>
                                        <p:tgtEl>
                                          <p:spTgt spid="140"/>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
                                        <p:tgtEl>
                                          <p:spTgt spid="141"/>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100"/>
                                        <p:tgtEl>
                                          <p:spTgt spid="142"/>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100"/>
                                        <p:tgtEl>
                                          <p:spTgt spid="143"/>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100"/>
                                        <p:tgtEl>
                                          <p:spTgt spid="144"/>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100"/>
                                        <p:tgtEl>
                                          <p:spTgt spid="145"/>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00"/>
                                        <p:tgtEl>
                                          <p:spTgt spid="14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
                                        <p:tgtEl>
                                          <p:spTgt spid="147"/>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100"/>
                                        <p:tgtEl>
                                          <p:spTgt spid="148"/>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
                                        <p:tgtEl>
                                          <p:spTgt spid="149"/>
                                        </p:tgtEl>
                                      </p:cBhvr>
                                    </p:animEffect>
                                  </p:childTnLst>
                                </p:cTn>
                              </p:par>
                              <p:par>
                                <p:cTn id="56" presetID="22" presetClass="entr" presetSubtype="8" fill="hold"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Creating PowerApps </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400" dirty="0"/>
              <a:t>Creating PowerApps from a Data Source </a:t>
            </a:r>
          </a:p>
          <a:p>
            <a:r>
              <a:rPr lang="en-US" sz="2400" dirty="0"/>
              <a:t>Creating PowerApps from a Blank</a:t>
            </a:r>
          </a:p>
        </p:txBody>
      </p:sp>
    </p:spTree>
    <p:extLst>
      <p:ext uri="{BB962C8B-B14F-4D97-AF65-F5344CB8AC3E}">
        <p14:creationId xmlns:p14="http://schemas.microsoft.com/office/powerpoint/2010/main" val="1321829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5134904"/>
          </a:xfrm>
        </p:spPr>
        <p:txBody>
          <a:bodyPr vert="horz" lIns="91440" tIns="45720" rIns="91440" bIns="45720" rtlCol="0" anchor="ctr">
            <a:normAutofit/>
          </a:bodyPr>
          <a:lstStyle/>
          <a:p>
            <a:pPr algn="ctr"/>
            <a:r>
              <a:rPr lang="en-US" sz="5100" b="1" kern="1200" dirty="0">
                <a:solidFill>
                  <a:schemeClr val="tx1"/>
                </a:solidFill>
                <a:latin typeface="+mj-lt"/>
                <a:ea typeface="+mj-ea"/>
                <a:cs typeface="+mj-cs"/>
              </a:rPr>
              <a:t>Creating PowerApps from a Data Source</a:t>
            </a:r>
            <a:br>
              <a:rPr lang="en-US" sz="5100" kern="1200" dirty="0">
                <a:solidFill>
                  <a:schemeClr val="tx1"/>
                </a:solidFill>
                <a:latin typeface="+mj-lt"/>
                <a:ea typeface="+mj-ea"/>
                <a:cs typeface="+mj-cs"/>
              </a:rPr>
            </a:br>
            <a:br>
              <a:rPr lang="en-US" sz="5100" kern="1200" dirty="0">
                <a:solidFill>
                  <a:schemeClr val="tx1"/>
                </a:solidFill>
                <a:latin typeface="+mj-lt"/>
                <a:ea typeface="+mj-ea"/>
                <a:cs typeface="+mj-cs"/>
              </a:rPr>
            </a:br>
            <a:r>
              <a:rPr lang="en-US" sz="2000" kern="1200" dirty="0">
                <a:solidFill>
                  <a:schemeClr val="tx1"/>
                </a:solidFill>
                <a:latin typeface="+mj-lt"/>
                <a:ea typeface="+mj-ea"/>
                <a:cs typeface="+mj-cs"/>
              </a:rPr>
              <a:t>Create a PowerApps using SharePoint</a:t>
            </a:r>
          </a:p>
        </p:txBody>
      </p:sp>
      <p:sp>
        <p:nvSpPr>
          <p:cNvPr id="19" name="Rounded Rectangle 2">
            <a:extLst>
              <a:ext uri="{FF2B5EF4-FFF2-40B4-BE49-F238E27FC236}">
                <a16:creationId xmlns:a16="http://schemas.microsoft.com/office/drawing/2014/main" id="{01981F3A-B37E-4C2B-A7AA-BEED95139648}"/>
              </a:ext>
            </a:extLst>
          </p:cNvPr>
          <p:cNvSpPr/>
          <p:nvPr/>
        </p:nvSpPr>
        <p:spPr bwMode="auto">
          <a:xfrm>
            <a:off x="1206724" y="2373363"/>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
            <a:extLst>
              <a:ext uri="{FF2B5EF4-FFF2-40B4-BE49-F238E27FC236}">
                <a16:creationId xmlns:a16="http://schemas.microsoft.com/office/drawing/2014/main" id="{B4EFFF51-4288-42D9-BEB9-C86A2AC6EC4D}"/>
              </a:ext>
            </a:extLst>
          </p:cNvPr>
          <p:cNvSpPr/>
          <p:nvPr/>
        </p:nvSpPr>
        <p:spPr bwMode="auto">
          <a:xfrm>
            <a:off x="1721132"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4">
            <a:extLst>
              <a:ext uri="{FF2B5EF4-FFF2-40B4-BE49-F238E27FC236}">
                <a16:creationId xmlns:a16="http://schemas.microsoft.com/office/drawing/2014/main" id="{7AD898B1-ED22-40F5-8CB4-49744BEE7878}"/>
              </a:ext>
            </a:extLst>
          </p:cNvPr>
          <p:cNvSpPr/>
          <p:nvPr/>
        </p:nvSpPr>
        <p:spPr bwMode="auto">
          <a:xfrm>
            <a:off x="2235539" y="2373362"/>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11">
            <a:extLst>
              <a:ext uri="{FF2B5EF4-FFF2-40B4-BE49-F238E27FC236}">
                <a16:creationId xmlns:a16="http://schemas.microsoft.com/office/drawing/2014/main" id="{29ED66C7-0D16-4F10-BDE8-2CD49891E6F5}"/>
              </a:ext>
            </a:extLst>
          </p:cNvPr>
          <p:cNvSpPr/>
          <p:nvPr/>
        </p:nvSpPr>
        <p:spPr bwMode="auto">
          <a:xfrm>
            <a:off x="1200241" y="2883147"/>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12">
            <a:extLst>
              <a:ext uri="{FF2B5EF4-FFF2-40B4-BE49-F238E27FC236}">
                <a16:creationId xmlns:a16="http://schemas.microsoft.com/office/drawing/2014/main" id="{4DF6C6AF-CC74-4530-874F-5BA25D448ED5}"/>
              </a:ext>
            </a:extLst>
          </p:cNvPr>
          <p:cNvSpPr/>
          <p:nvPr/>
        </p:nvSpPr>
        <p:spPr bwMode="auto">
          <a:xfrm>
            <a:off x="1714649" y="2883146"/>
            <a:ext cx="424216" cy="409769"/>
          </a:xfrm>
          <a:prstGeom prst="roundRect">
            <a:avLst>
              <a:gd name="adj" fmla="val 12087"/>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19">
            <a:extLst>
              <a:ext uri="{FF2B5EF4-FFF2-40B4-BE49-F238E27FC236}">
                <a16:creationId xmlns:a16="http://schemas.microsoft.com/office/drawing/2014/main" id="{2BA5BADC-9785-4A65-92A3-720A7C7E4CA6}"/>
              </a:ext>
            </a:extLst>
          </p:cNvPr>
          <p:cNvSpPr/>
          <p:nvPr/>
        </p:nvSpPr>
        <p:spPr bwMode="auto">
          <a:xfrm>
            <a:off x="1200241" y="3392926"/>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0">
            <a:extLst>
              <a:ext uri="{FF2B5EF4-FFF2-40B4-BE49-F238E27FC236}">
                <a16:creationId xmlns:a16="http://schemas.microsoft.com/office/drawing/2014/main" id="{27C441B4-5DC3-4911-961B-7690F5F926A7}"/>
              </a:ext>
            </a:extLst>
          </p:cNvPr>
          <p:cNvSpPr/>
          <p:nvPr/>
        </p:nvSpPr>
        <p:spPr bwMode="auto">
          <a:xfrm>
            <a:off x="1714649"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1692B525-E8BA-4F4A-A81C-55D990D15E57}"/>
              </a:ext>
            </a:extLst>
          </p:cNvPr>
          <p:cNvSpPr/>
          <p:nvPr/>
        </p:nvSpPr>
        <p:spPr bwMode="auto">
          <a:xfrm>
            <a:off x="2229056" y="3392925"/>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ounded Rectangle 22">
            <a:extLst>
              <a:ext uri="{FF2B5EF4-FFF2-40B4-BE49-F238E27FC236}">
                <a16:creationId xmlns:a16="http://schemas.microsoft.com/office/drawing/2014/main" id="{C9B95249-EE02-4B61-B16B-F59376EE40C8}"/>
              </a:ext>
            </a:extLst>
          </p:cNvPr>
          <p:cNvSpPr/>
          <p:nvPr/>
        </p:nvSpPr>
        <p:spPr bwMode="auto">
          <a:xfrm>
            <a:off x="2743463"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23">
            <a:extLst>
              <a:ext uri="{FF2B5EF4-FFF2-40B4-BE49-F238E27FC236}">
                <a16:creationId xmlns:a16="http://schemas.microsoft.com/office/drawing/2014/main" id="{6F0921F4-21AC-44EF-BAFA-54F41EBC1D24}"/>
              </a:ext>
            </a:extLst>
          </p:cNvPr>
          <p:cNvSpPr/>
          <p:nvPr/>
        </p:nvSpPr>
        <p:spPr bwMode="auto">
          <a:xfrm>
            <a:off x="3257870" y="3392924"/>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ounded Rectangle 35">
            <a:extLst>
              <a:ext uri="{FF2B5EF4-FFF2-40B4-BE49-F238E27FC236}">
                <a16:creationId xmlns:a16="http://schemas.microsoft.com/office/drawing/2014/main" id="{0BF8F8E3-1616-4A60-8277-4C370107B320}"/>
              </a:ext>
            </a:extLst>
          </p:cNvPr>
          <p:cNvSpPr/>
          <p:nvPr/>
        </p:nvSpPr>
        <p:spPr bwMode="auto">
          <a:xfrm>
            <a:off x="1200241"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6">
            <a:extLst>
              <a:ext uri="{FF2B5EF4-FFF2-40B4-BE49-F238E27FC236}">
                <a16:creationId xmlns:a16="http://schemas.microsoft.com/office/drawing/2014/main" id="{FCFC64E4-B00F-4449-9918-3344603F872F}"/>
              </a:ext>
            </a:extLst>
          </p:cNvPr>
          <p:cNvSpPr/>
          <p:nvPr/>
        </p:nvSpPr>
        <p:spPr bwMode="auto">
          <a:xfrm>
            <a:off x="1714649" y="3902701"/>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7">
            <a:extLst>
              <a:ext uri="{FF2B5EF4-FFF2-40B4-BE49-F238E27FC236}">
                <a16:creationId xmlns:a16="http://schemas.microsoft.com/office/drawing/2014/main" id="{AC300B57-B587-4F2F-A0B7-F5070F8A9256}"/>
              </a:ext>
            </a:extLst>
          </p:cNvPr>
          <p:cNvSpPr/>
          <p:nvPr/>
        </p:nvSpPr>
        <p:spPr bwMode="auto">
          <a:xfrm>
            <a:off x="2229056" y="3902700"/>
            <a:ext cx="424216" cy="409769"/>
          </a:xfrm>
          <a:prstGeom prst="roundRect">
            <a:avLst>
              <a:gd name="adj" fmla="val 12087"/>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
                                        <p:tgtEl>
                                          <p:spTgt spid="21"/>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
                                        <p:tgtEl>
                                          <p:spTgt spid="22"/>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
                                        <p:tgtEl>
                                          <p:spTgt spid="23"/>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
                                        <p:tgtEl>
                                          <p:spTgt spid="25"/>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
                                        <p:tgtEl>
                                          <p:spTgt spid="26"/>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
                                        <p:tgtEl>
                                          <p:spTgt spid="27"/>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
                                        <p:tgtEl>
                                          <p:spTgt spid="28"/>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
                                        <p:tgtEl>
                                          <p:spTgt spid="29"/>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
                                        <p:tgtEl>
                                          <p:spTgt spid="30"/>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
                                        <p:tgtEl>
                                          <p:spTgt spid="31"/>
                                        </p:tgtEl>
                                      </p:cBhvr>
                                    </p:animEffect>
                                  </p:childTnLst>
                                </p:cTn>
                              </p:par>
                            </p:childTnLst>
                          </p:cTn>
                        </p:par>
                        <p:par>
                          <p:cTn id="52" fill="hold">
                            <p:stCondLst>
                              <p:cond delay="1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5138929" y="749412"/>
            <a:ext cx="6316576" cy="2069988"/>
          </a:xfrm>
        </p:spPr>
        <p:txBody>
          <a:bodyPr vert="horz" lIns="91440" tIns="45720" rIns="91440" bIns="45720" rtlCol="0" anchor="ctr">
            <a:normAutofit/>
          </a:bodyPr>
          <a:lstStyle/>
          <a:p>
            <a:pPr algn="ctr"/>
            <a:r>
              <a:rPr lang="en-US" sz="5100" b="1" dirty="0"/>
              <a:t>Creating PowerApps from Blank</a:t>
            </a:r>
          </a:p>
        </p:txBody>
      </p:sp>
      <p:sp>
        <p:nvSpPr>
          <p:cNvPr id="20" name="Rectangle 19">
            <a:extLst>
              <a:ext uri="{FF2B5EF4-FFF2-40B4-BE49-F238E27FC236}">
                <a16:creationId xmlns:a16="http://schemas.microsoft.com/office/drawing/2014/main" id="{C536F39F-4817-494C-A33A-C936CB02D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4010958" cy="5571072"/>
          </a:xfrm>
          <a:prstGeom prst="rect">
            <a:avLst/>
          </a:prstGeom>
          <a:solidFill>
            <a:srgbClr val="FFFFFF"/>
          </a:solidFill>
          <a:ln w="6350" cap="sq" cmpd="sng" algn="ctr">
            <a:solidFill>
              <a:schemeClr val="tx1">
                <a:lumMod val="75000"/>
                <a:lumOff val="25000"/>
              </a:schemeClr>
            </a:solidFill>
            <a:prstDash val="solid"/>
            <a:miter lim="800000"/>
          </a:ln>
          <a:effectLst/>
        </p:spPr>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Rectangle 2">
            <a:extLst>
              <a:ext uri="{FF2B5EF4-FFF2-40B4-BE49-F238E27FC236}">
                <a16:creationId xmlns:a16="http://schemas.microsoft.com/office/drawing/2014/main" id="{0DA35A63-F24C-4CEF-8CBC-58716489248D}"/>
              </a:ext>
            </a:extLst>
          </p:cNvPr>
          <p:cNvSpPr/>
          <p:nvPr/>
        </p:nvSpPr>
        <p:spPr>
          <a:xfrm>
            <a:off x="5134251" y="3069105"/>
            <a:ext cx="6096000" cy="1938992"/>
          </a:xfrm>
          <a:prstGeom prst="rect">
            <a:avLst/>
          </a:prstGeom>
        </p:spPr>
        <p:txBody>
          <a:bodyPr>
            <a:spAutoFit/>
          </a:bodyPr>
          <a:lstStyle/>
          <a:p>
            <a:pPr marL="800100" lvl="1" indent="-342900">
              <a:buFont typeface="Wingdings" panose="05000000000000000000" pitchFamily="2" charset="2"/>
              <a:buChar char="§"/>
            </a:pPr>
            <a:r>
              <a:rPr lang="en-US" sz="2000" dirty="0"/>
              <a:t>Customizing Screens </a:t>
            </a:r>
          </a:p>
          <a:p>
            <a:pPr marL="800100" lvl="1" indent="-342900">
              <a:buFont typeface="Wingdings" panose="05000000000000000000" pitchFamily="2" charset="2"/>
              <a:buChar char="§"/>
            </a:pPr>
            <a:r>
              <a:rPr lang="en-US" sz="2000" dirty="0"/>
              <a:t>Working with Layouts and Fields </a:t>
            </a:r>
          </a:p>
          <a:p>
            <a:pPr marL="800100" lvl="1" indent="-342900">
              <a:buFont typeface="Wingdings" panose="05000000000000000000" pitchFamily="2" charset="2"/>
              <a:buChar char="§"/>
            </a:pPr>
            <a:r>
              <a:rPr lang="en-US" sz="2000" dirty="0"/>
              <a:t>Working with Controls and Data Card </a:t>
            </a:r>
          </a:p>
          <a:p>
            <a:pPr marL="800100" lvl="1" indent="-342900">
              <a:buFont typeface="Wingdings" panose="05000000000000000000" pitchFamily="2" charset="2"/>
              <a:buChar char="§"/>
            </a:pPr>
            <a:r>
              <a:rPr lang="en-US" sz="2000" dirty="0"/>
              <a:t>Working with the Formula Bar </a:t>
            </a:r>
          </a:p>
          <a:p>
            <a:pPr marL="800100" lvl="1" indent="-342900">
              <a:buFont typeface="Wingdings" panose="05000000000000000000" pitchFamily="2" charset="2"/>
              <a:buChar char="§"/>
            </a:pPr>
            <a:r>
              <a:rPr lang="en-US" sz="2000" dirty="0"/>
              <a:t>Form interactivity and navigation</a:t>
            </a:r>
          </a:p>
          <a:p>
            <a:pPr marL="800100" lvl="1" indent="-342900">
              <a:buFont typeface="Wingdings" panose="05000000000000000000" pitchFamily="2" charset="2"/>
              <a:buChar char="§"/>
            </a:pPr>
            <a:r>
              <a:rPr lang="en-US" sz="2000" dirty="0"/>
              <a:t>Working with Cascading control</a:t>
            </a:r>
          </a:p>
        </p:txBody>
      </p:sp>
    </p:spTree>
    <p:extLst>
      <p:ext uri="{BB962C8B-B14F-4D97-AF65-F5344CB8AC3E}">
        <p14:creationId xmlns:p14="http://schemas.microsoft.com/office/powerpoint/2010/main" val="707491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Branding and Media</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dirty="0"/>
              <a:t>Linking control properties</a:t>
            </a:r>
          </a:p>
          <a:p>
            <a:r>
              <a:rPr lang="en-US" dirty="0"/>
              <a:t>Backgrounds</a:t>
            </a:r>
          </a:p>
          <a:p>
            <a:r>
              <a:rPr lang="en-US" dirty="0"/>
              <a:t>Colors and transparency</a:t>
            </a:r>
          </a:p>
          <a:p>
            <a:r>
              <a:rPr lang="en-US" dirty="0"/>
              <a:t>Duplicating screens</a:t>
            </a:r>
          </a:p>
          <a:p>
            <a:r>
              <a:rPr lang="en-US" dirty="0"/>
              <a:t>Copying the look and feel</a:t>
            </a:r>
          </a:p>
          <a:p>
            <a:r>
              <a:rPr lang="en-US" dirty="0"/>
              <a:t>Using images</a:t>
            </a:r>
          </a:p>
          <a:p>
            <a:r>
              <a:rPr lang="en-US" dirty="0"/>
              <a:t>Embed and play audio and video</a:t>
            </a:r>
            <a:endParaRPr lang="en-US" sz="2000" dirty="0"/>
          </a:p>
        </p:txBody>
      </p:sp>
    </p:spTree>
    <p:extLst>
      <p:ext uri="{BB962C8B-B14F-4D97-AF65-F5344CB8AC3E}">
        <p14:creationId xmlns:p14="http://schemas.microsoft.com/office/powerpoint/2010/main" val="316736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71957" y="204292"/>
            <a:ext cx="1831339" cy="627736"/>
          </a:xfrm>
          <a:prstGeom prst="rect">
            <a:avLst/>
          </a:prstGeom>
        </p:spPr>
        <p:txBody>
          <a:bodyPr vert="horz" wrap="square" lIns="0" tIns="12065" rIns="0" bIns="0" rtlCol="0">
            <a:spAutoFit/>
          </a:bodyPr>
          <a:lstStyle/>
          <a:p>
            <a:pPr marL="12700">
              <a:lnSpc>
                <a:spcPct val="100000"/>
              </a:lnSpc>
              <a:spcBef>
                <a:spcPts val="95"/>
              </a:spcBef>
            </a:pPr>
            <a:r>
              <a:rPr kern="1200" dirty="0">
                <a:solidFill>
                  <a:schemeClr val="accent1"/>
                </a:solidFill>
                <a:latin typeface="+mj-lt"/>
                <a:cs typeface="+mj-cs"/>
              </a:rPr>
              <a:t>GALLERY</a:t>
            </a:r>
          </a:p>
        </p:txBody>
      </p:sp>
      <p:sp>
        <p:nvSpPr>
          <p:cNvPr id="6" name="object 6"/>
          <p:cNvSpPr/>
          <p:nvPr/>
        </p:nvSpPr>
        <p:spPr>
          <a:xfrm>
            <a:off x="4631435" y="1627631"/>
            <a:ext cx="7072883" cy="456438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426719" y="1627632"/>
            <a:ext cx="3755136" cy="29718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5503164" y="2481072"/>
            <a:ext cx="2956560" cy="733425"/>
          </a:xfrm>
          <a:custGeom>
            <a:avLst/>
            <a:gdLst/>
            <a:ahLst/>
            <a:cxnLst/>
            <a:rect l="l" t="t" r="r" b="b"/>
            <a:pathLst>
              <a:path w="2956559" h="733425">
                <a:moveTo>
                  <a:pt x="0" y="733043"/>
                </a:moveTo>
                <a:lnTo>
                  <a:pt x="2956560" y="733043"/>
                </a:lnTo>
                <a:lnTo>
                  <a:pt x="2956560" y="0"/>
                </a:lnTo>
                <a:lnTo>
                  <a:pt x="0" y="0"/>
                </a:lnTo>
                <a:lnTo>
                  <a:pt x="0" y="733043"/>
                </a:lnTo>
                <a:close/>
              </a:path>
            </a:pathLst>
          </a:custGeom>
          <a:solidFill>
            <a:srgbClr val="FFFF00">
              <a:alpha val="30195"/>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5535167" y="2250948"/>
            <a:ext cx="170815" cy="295910"/>
          </a:xfrm>
          <a:custGeom>
            <a:avLst/>
            <a:gdLst/>
            <a:ahLst/>
            <a:cxnLst/>
            <a:rect l="l" t="t" r="r" b="b"/>
            <a:pathLst>
              <a:path w="170814" h="295910">
                <a:moveTo>
                  <a:pt x="170687" y="210312"/>
                </a:moveTo>
                <a:lnTo>
                  <a:pt x="0" y="210312"/>
                </a:lnTo>
                <a:lnTo>
                  <a:pt x="85344" y="295655"/>
                </a:lnTo>
                <a:lnTo>
                  <a:pt x="170687" y="210312"/>
                </a:lnTo>
                <a:close/>
              </a:path>
              <a:path w="170814" h="295910">
                <a:moveTo>
                  <a:pt x="128016" y="0"/>
                </a:moveTo>
                <a:lnTo>
                  <a:pt x="42672" y="0"/>
                </a:lnTo>
                <a:lnTo>
                  <a:pt x="42672" y="210312"/>
                </a:lnTo>
                <a:lnTo>
                  <a:pt x="128016" y="210312"/>
                </a:lnTo>
                <a:lnTo>
                  <a:pt x="128016" y="0"/>
                </a:lnTo>
                <a:close/>
              </a:path>
            </a:pathLst>
          </a:custGeom>
          <a:solidFill>
            <a:srgbClr val="5B9B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5358003" y="2060955"/>
            <a:ext cx="3235705" cy="14871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4294950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PowerApps Controls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Labels</a:t>
            </a:r>
          </a:p>
          <a:p>
            <a:r>
              <a:rPr lang="en-US" sz="2000" dirty="0"/>
              <a:t>Buttons</a:t>
            </a:r>
          </a:p>
          <a:p>
            <a:r>
              <a:rPr lang="en-US" sz="2000" dirty="0"/>
              <a:t>Text inputs</a:t>
            </a:r>
          </a:p>
          <a:p>
            <a:r>
              <a:rPr lang="en-US" sz="2000" dirty="0"/>
              <a:t>Controls</a:t>
            </a:r>
          </a:p>
          <a:p>
            <a:r>
              <a:rPr lang="en-US" sz="2000" dirty="0"/>
              <a:t>Galleries</a:t>
            </a:r>
          </a:p>
          <a:p>
            <a:r>
              <a:rPr lang="en-US" sz="2000" dirty="0"/>
              <a:t>Data tables</a:t>
            </a:r>
          </a:p>
          <a:p>
            <a:r>
              <a:rPr lang="en-US" sz="2000" dirty="0"/>
              <a:t>Forms</a:t>
            </a:r>
          </a:p>
          <a:p>
            <a:r>
              <a:rPr lang="en-US" sz="2000" dirty="0"/>
              <a:t>Media</a:t>
            </a:r>
          </a:p>
          <a:p>
            <a:r>
              <a:rPr lang="en-US" sz="2000" dirty="0"/>
              <a:t>Charts</a:t>
            </a:r>
          </a:p>
          <a:p>
            <a:r>
              <a:rPr lang="en-US" sz="2000" dirty="0"/>
              <a:t>Icons</a:t>
            </a:r>
          </a:p>
        </p:txBody>
      </p:sp>
    </p:spTree>
    <p:extLst>
      <p:ext uri="{BB962C8B-B14F-4D97-AF65-F5344CB8AC3E}">
        <p14:creationId xmlns:p14="http://schemas.microsoft.com/office/powerpoint/2010/main" val="2080711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835938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E966C-FDC8-4F59-BA91-639DE5CCB532}"/>
              </a:ext>
            </a:extLst>
          </p:cNvPr>
          <p:cNvSpPr>
            <a:spLocks noGrp="1"/>
          </p:cNvSpPr>
          <p:nvPr>
            <p:ph type="title"/>
          </p:nvPr>
        </p:nvSpPr>
        <p:spPr>
          <a:xfrm>
            <a:off x="628651" y="963877"/>
            <a:ext cx="3830741" cy="4930246"/>
          </a:xfrm>
        </p:spPr>
        <p:txBody>
          <a:bodyPr vert="horz" lIns="91440" tIns="45720" rIns="91440" bIns="45720" rtlCol="0" anchor="ctr">
            <a:normAutofit/>
          </a:bodyPr>
          <a:lstStyle/>
          <a:p>
            <a:pPr algn="r"/>
            <a:r>
              <a:rPr lang="en-US" dirty="0">
                <a:solidFill>
                  <a:schemeClr val="accent1"/>
                </a:solidFill>
              </a:rPr>
              <a:t>Formulas, Variables &amp; Collections</a:t>
            </a:r>
            <a:endParaRPr lang="en-US" kern="1200" dirty="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58E3F3-9F20-420E-BDB3-C6304F9BDC1A}"/>
              </a:ext>
            </a:extLst>
          </p:cNvPr>
          <p:cNvSpPr>
            <a:spLocks noGrp="1"/>
          </p:cNvSpPr>
          <p:nvPr>
            <p:ph idx="4294967295"/>
          </p:nvPr>
        </p:nvSpPr>
        <p:spPr>
          <a:xfrm>
            <a:off x="4976031" y="963877"/>
            <a:ext cx="6377769" cy="4930246"/>
          </a:xfrm>
        </p:spPr>
        <p:txBody>
          <a:bodyPr vert="horz" lIns="91440" tIns="45720" rIns="91440" bIns="45720" rtlCol="0" anchor="ctr">
            <a:normAutofit/>
          </a:bodyPr>
          <a:lstStyle/>
          <a:p>
            <a:r>
              <a:rPr lang="en-US" sz="2000" dirty="0"/>
              <a:t>Understand &amp; implement variables</a:t>
            </a:r>
          </a:p>
          <a:p>
            <a:r>
              <a:rPr lang="en-US" sz="2000" dirty="0"/>
              <a:t>Using important functions</a:t>
            </a:r>
          </a:p>
          <a:p>
            <a:r>
              <a:rPr lang="en-US" sz="2000" dirty="0"/>
              <a:t>Understand &amp; implement collections</a:t>
            </a:r>
          </a:p>
        </p:txBody>
      </p:sp>
    </p:spTree>
    <p:extLst>
      <p:ext uri="{BB962C8B-B14F-4D97-AF65-F5344CB8AC3E}">
        <p14:creationId xmlns:p14="http://schemas.microsoft.com/office/powerpoint/2010/main" val="236713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B9BD5">
                    <a:lumMod val="50000"/>
                  </a:srgbClr>
                </a:solidFill>
                <a:effectLst/>
                <a:uLnTx/>
                <a:uFillTx/>
                <a:latin typeface="Segoe UI" panose="020B0502040204020203" pitchFamily="34" charset="0"/>
                <a:ea typeface="+mn-ea"/>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LOG.</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900" b="1"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Middle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-ware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OPS</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CRM</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ERP</a:t>
              </a:r>
              <a:endParaRPr kumimoji="0" lang="en-GB" sz="1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369332"/>
          </a:xfrm>
          <a:prstGeom prst="rect">
            <a:avLst/>
          </a:prstGeom>
        </p:spPr>
        <p:txBody>
          <a:bodyPr wrap="square">
            <a:spAutoFit/>
          </a:bodyPr>
          <a:lstStyle/>
          <a:p>
            <a:r>
              <a:rPr lang="en-US" dirty="0"/>
              <a:t>PowerApps has three types of variables:</a:t>
            </a:r>
            <a:endParaRPr lang="en-GB" dirty="0"/>
          </a:p>
        </p:txBody>
      </p:sp>
      <p:graphicFrame>
        <p:nvGraphicFramePr>
          <p:cNvPr id="7" name="Table 6">
            <a:extLst>
              <a:ext uri="{FF2B5EF4-FFF2-40B4-BE49-F238E27FC236}">
                <a16:creationId xmlns:a16="http://schemas.microsoft.com/office/drawing/2014/main" id="{971AA67E-3699-4E45-B7D0-F6E2237FE638}"/>
              </a:ext>
            </a:extLst>
          </p:cNvPr>
          <p:cNvGraphicFramePr>
            <a:graphicFrameLocks noGrp="1"/>
          </p:cNvGraphicFramePr>
          <p:nvPr/>
        </p:nvGraphicFramePr>
        <p:xfrm>
          <a:off x="937260" y="1697829"/>
          <a:ext cx="10584179" cy="4760122"/>
        </p:xfrm>
        <a:graphic>
          <a:graphicData uri="http://schemas.openxmlformats.org/drawingml/2006/table">
            <a:tbl>
              <a:tblPr firstRow="1" firstCol="1" bandRow="1">
                <a:tableStyleId>{17292A2E-F333-43FB-9621-5CBBE7FDCDCB}</a:tableStyleId>
              </a:tblPr>
              <a:tblGrid>
                <a:gridCol w="2646045">
                  <a:extLst>
                    <a:ext uri="{9D8B030D-6E8A-4147-A177-3AD203B41FA5}">
                      <a16:colId xmlns:a16="http://schemas.microsoft.com/office/drawing/2014/main" val="1710930915"/>
                    </a:ext>
                  </a:extLst>
                </a:gridCol>
                <a:gridCol w="1222909">
                  <a:extLst>
                    <a:ext uri="{9D8B030D-6E8A-4147-A177-3AD203B41FA5}">
                      <a16:colId xmlns:a16="http://schemas.microsoft.com/office/drawing/2014/main" val="3035240801"/>
                    </a:ext>
                  </a:extLst>
                </a:gridCol>
                <a:gridCol w="4632888">
                  <a:extLst>
                    <a:ext uri="{9D8B030D-6E8A-4147-A177-3AD203B41FA5}">
                      <a16:colId xmlns:a16="http://schemas.microsoft.com/office/drawing/2014/main" val="2285092694"/>
                    </a:ext>
                  </a:extLst>
                </a:gridCol>
                <a:gridCol w="2082337">
                  <a:extLst>
                    <a:ext uri="{9D8B030D-6E8A-4147-A177-3AD203B41FA5}">
                      <a16:colId xmlns:a16="http://schemas.microsoft.com/office/drawing/2014/main" val="1274153910"/>
                    </a:ext>
                  </a:extLst>
                </a:gridCol>
              </a:tblGrid>
              <a:tr h="727582">
                <a:tc>
                  <a:txBody>
                    <a:bodyPr/>
                    <a:lstStyle/>
                    <a:p>
                      <a:pPr>
                        <a:lnSpc>
                          <a:spcPct val="107000"/>
                        </a:lnSpc>
                        <a:spcAft>
                          <a:spcPts val="0"/>
                        </a:spcAft>
                      </a:pPr>
                      <a:r>
                        <a:rPr lang="en-GB" sz="1800" dirty="0">
                          <a:effectLst/>
                        </a:rPr>
                        <a:t>Variables type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Scope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Description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tc>
                  <a:txBody>
                    <a:bodyPr/>
                    <a:lstStyle/>
                    <a:p>
                      <a:pPr>
                        <a:lnSpc>
                          <a:spcPct val="107000"/>
                        </a:lnSpc>
                        <a:spcAft>
                          <a:spcPts val="0"/>
                        </a:spcAft>
                      </a:pPr>
                      <a:r>
                        <a:rPr lang="en-GB" sz="1800" dirty="0">
                          <a:effectLst/>
                        </a:rPr>
                        <a:t>Functions that establish</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nchor="b"/>
                </a:tc>
                <a:extLst>
                  <a:ext uri="{0D108BD9-81ED-4DB2-BD59-A6C34878D82A}">
                    <a16:rowId xmlns:a16="http://schemas.microsoft.com/office/drawing/2014/main" val="2340509919"/>
                  </a:ext>
                </a:extLst>
              </a:tr>
              <a:tr h="1066436">
                <a:tc>
                  <a:txBody>
                    <a:bodyPr/>
                    <a:lstStyle/>
                    <a:p>
                      <a:pPr>
                        <a:lnSpc>
                          <a:spcPct val="107000"/>
                        </a:lnSpc>
                        <a:spcAft>
                          <a:spcPts val="0"/>
                        </a:spcAft>
                      </a:pPr>
                      <a:r>
                        <a:rPr lang="en-GB" sz="1800">
                          <a:effectLst/>
                        </a:rPr>
                        <a:t>Global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Simplest to use. Holds a number, text string, Boolean, record, table, etc. that can be references from anywhere in the 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3"/>
                        </a:rPr>
                        <a:t>Set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419140466"/>
                  </a:ext>
                </a:extLst>
              </a:tr>
              <a:tr h="1331958">
                <a:tc>
                  <a:txBody>
                    <a:bodyPr/>
                    <a:lstStyle/>
                    <a:p>
                      <a:pPr>
                        <a:lnSpc>
                          <a:spcPct val="107000"/>
                        </a:lnSpc>
                        <a:spcAft>
                          <a:spcPts val="0"/>
                        </a:spcAft>
                      </a:pPr>
                      <a:r>
                        <a:rPr lang="en-GB" sz="1800">
                          <a:effectLst/>
                        </a:rPr>
                        <a:t>Context variables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dirty="0">
                          <a:effectLst/>
                        </a:rPr>
                        <a:t>Screen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Great for passing values to a screen, much like parameters to a procedure in other languages. Can be referenced from only one screen.</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a:effectLst/>
                          <a:hlinkClick r:id="rId4"/>
                        </a:rPr>
                        <a:t>UpdateContext</a:t>
                      </a:r>
                      <a:br>
                        <a:rPr lang="en-GB" sz="1800">
                          <a:effectLst/>
                        </a:rPr>
                      </a:br>
                      <a:r>
                        <a:rPr lang="en-GB" sz="1800" u="none" strike="noStrike">
                          <a:effectLst/>
                          <a:hlinkClick r:id="rId5"/>
                        </a:rPr>
                        <a:t>Navigate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2082258957"/>
                  </a:ext>
                </a:extLst>
              </a:tr>
              <a:tr h="1634146">
                <a:tc>
                  <a:txBody>
                    <a:bodyPr/>
                    <a:lstStyle/>
                    <a:p>
                      <a:pPr>
                        <a:lnSpc>
                          <a:spcPct val="107000"/>
                        </a:lnSpc>
                        <a:spcAft>
                          <a:spcPts val="0"/>
                        </a:spcAft>
                      </a:pPr>
                      <a:r>
                        <a:rPr lang="en-GB" sz="1800">
                          <a:effectLst/>
                        </a:rPr>
                        <a:t>Collections</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App</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a:effectLst/>
                        </a:rPr>
                        <a:t>Holds a table that can be referenced from anywhere in the app. Allows the contents of the table to be modified rather than being set as a whole. Can be saved to the local device for later use.</a:t>
                      </a:r>
                      <a:endParaRPr lang="en-GB" sz="180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tc>
                  <a:txBody>
                    <a:bodyPr/>
                    <a:lstStyle/>
                    <a:p>
                      <a:pPr>
                        <a:lnSpc>
                          <a:spcPct val="107000"/>
                        </a:lnSpc>
                        <a:spcAft>
                          <a:spcPts val="0"/>
                        </a:spcAft>
                      </a:pPr>
                      <a:r>
                        <a:rPr lang="en-GB" sz="1800" u="none" strike="noStrike" dirty="0">
                          <a:effectLst/>
                          <a:hlinkClick r:id="rId6"/>
                        </a:rPr>
                        <a:t>Collect</a:t>
                      </a:r>
                      <a:br>
                        <a:rPr lang="en-GB" sz="1800" dirty="0">
                          <a:effectLst/>
                        </a:rPr>
                      </a:br>
                      <a:r>
                        <a:rPr lang="en-GB" sz="1800" u="none" strike="noStrike" dirty="0" err="1">
                          <a:effectLst/>
                          <a:hlinkClick r:id="rId6"/>
                        </a:rPr>
                        <a:t>ClearCollect</a:t>
                      </a:r>
                      <a:endParaRPr lang="en-GB" sz="1800" dirty="0">
                        <a:effectLst/>
                        <a:latin typeface="Calibri" panose="020F0502020204030204" pitchFamily="34" charset="0"/>
                        <a:ea typeface="Calibri" panose="020F0502020204030204" pitchFamily="34" charset="0"/>
                        <a:cs typeface="Latha" panose="020B0604020202020204" pitchFamily="34" charset="0"/>
                      </a:endParaRPr>
                    </a:p>
                  </a:txBody>
                  <a:tcPr marL="98298" marR="98298" marT="73724" marB="73724"/>
                </a:tc>
                <a:extLst>
                  <a:ext uri="{0D108BD9-81ED-4DB2-BD59-A6C34878D82A}">
                    <a16:rowId xmlns:a16="http://schemas.microsoft.com/office/drawing/2014/main" val="1608981773"/>
                  </a:ext>
                </a:extLst>
              </a:tr>
            </a:tbl>
          </a:graphicData>
        </a:graphic>
      </p:graphicFrame>
    </p:spTree>
    <p:extLst>
      <p:ext uri="{BB962C8B-B14F-4D97-AF65-F5344CB8AC3E}">
        <p14:creationId xmlns:p14="http://schemas.microsoft.com/office/powerpoint/2010/main" val="1750145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Variables…</a:t>
            </a:r>
          </a:p>
        </p:txBody>
      </p:sp>
      <p:sp>
        <p:nvSpPr>
          <p:cNvPr id="4" name="Rectangle 3">
            <a:extLst>
              <a:ext uri="{FF2B5EF4-FFF2-40B4-BE49-F238E27FC236}">
                <a16:creationId xmlns:a16="http://schemas.microsoft.com/office/drawing/2014/main" id="{1FE4D592-6F1D-4C2D-B751-025DD49286FE}"/>
              </a:ext>
            </a:extLst>
          </p:cNvPr>
          <p:cNvSpPr/>
          <p:nvPr/>
        </p:nvSpPr>
        <p:spPr>
          <a:xfrm>
            <a:off x="1040786" y="1804154"/>
            <a:ext cx="6800194" cy="4247317"/>
          </a:xfrm>
          <a:prstGeom prst="rect">
            <a:avLst/>
          </a:prstGeom>
        </p:spPr>
        <p:txBody>
          <a:bodyPr wrap="square">
            <a:spAutoFit/>
          </a:bodyPr>
          <a:lstStyle/>
          <a:p>
            <a:r>
              <a:rPr lang="en-GB" dirty="0"/>
              <a:t>Global Variable</a:t>
            </a:r>
          </a:p>
          <a:p>
            <a:pPr marL="285750" indent="-285750">
              <a:buFont typeface="Arial" panose="020B0604020202020204" pitchFamily="34" charset="0"/>
              <a:buChar char="•"/>
            </a:pPr>
            <a:r>
              <a:rPr lang="en-GB" dirty="0"/>
              <a:t>Set( </a:t>
            </a:r>
            <a:r>
              <a:rPr lang="en-GB" dirty="0" err="1"/>
              <a:t>VariableName</a:t>
            </a:r>
            <a:r>
              <a:rPr lang="en-GB" dirty="0"/>
              <a:t>, Value )</a:t>
            </a:r>
          </a:p>
          <a:p>
            <a:r>
              <a:rPr lang="en-GB" dirty="0"/>
              <a:t>	Ex: Set( Name, ”Jenkins” )</a:t>
            </a:r>
          </a:p>
          <a:p>
            <a:r>
              <a:rPr lang="en-GB" dirty="0"/>
              <a:t>	      Set(Calval1,Label3.Text)</a:t>
            </a:r>
          </a:p>
          <a:p>
            <a:endParaRPr lang="en-GB" dirty="0"/>
          </a:p>
          <a:p>
            <a:endParaRPr lang="en-GB" b="1" dirty="0"/>
          </a:p>
          <a:p>
            <a:r>
              <a:rPr lang="en-GB" b="1" dirty="0"/>
              <a:t>Context Variable</a:t>
            </a:r>
          </a:p>
          <a:p>
            <a:pPr marL="285750" indent="-285750">
              <a:buFont typeface="Arial" panose="020B0604020202020204" pitchFamily="34" charset="0"/>
              <a:buChar char="•"/>
            </a:pPr>
            <a:r>
              <a:rPr lang="en-GB" dirty="0" err="1"/>
              <a:t>UpdateContext</a:t>
            </a:r>
            <a:r>
              <a:rPr lang="en-GB" dirty="0"/>
              <a:t>({</a:t>
            </a:r>
            <a:r>
              <a:rPr lang="en-GB" dirty="0" err="1"/>
              <a:t>VariableName:Value</a:t>
            </a:r>
            <a:r>
              <a:rPr lang="en-GB" dirty="0"/>
              <a:t>})</a:t>
            </a:r>
          </a:p>
          <a:p>
            <a:r>
              <a:rPr lang="en-US" dirty="0"/>
              <a:t>	Ex: </a:t>
            </a:r>
            <a:r>
              <a:rPr lang="en-US" dirty="0" err="1"/>
              <a:t>UpdateContext</a:t>
            </a:r>
            <a:r>
              <a:rPr lang="en-US" dirty="0"/>
              <a:t>( { Name: "Lily", Score: 10 } )</a:t>
            </a:r>
          </a:p>
          <a:p>
            <a:r>
              <a:rPr lang="en-US" b="1" dirty="0"/>
              <a:t>	      </a:t>
            </a:r>
            <a:r>
              <a:rPr lang="en-GB" dirty="0" err="1"/>
              <a:t>UpdateContext</a:t>
            </a:r>
            <a:r>
              <a:rPr lang="en-GB" dirty="0"/>
              <a:t>({CalVal:Label3.Text})</a:t>
            </a:r>
          </a:p>
          <a:p>
            <a:endParaRPr lang="en-US" b="1" dirty="0"/>
          </a:p>
          <a:p>
            <a:endParaRPr lang="en-US" b="1" dirty="0"/>
          </a:p>
          <a:p>
            <a:r>
              <a:rPr lang="en-GB" b="1" dirty="0"/>
              <a:t>Set Context Variable to other screen</a:t>
            </a:r>
          </a:p>
          <a:p>
            <a:pPr marL="285750" indent="-285750">
              <a:buFont typeface="Arial" panose="020B0604020202020204" pitchFamily="34" charset="0"/>
              <a:buChar char="•"/>
            </a:pPr>
            <a:r>
              <a:rPr lang="en-GB" dirty="0"/>
              <a:t>Navigate(Screen2,{</a:t>
            </a:r>
            <a:r>
              <a:rPr lang="en-GB" dirty="0" err="1"/>
              <a:t>CalValnew</a:t>
            </a:r>
            <a:r>
              <a:rPr lang="en-GB" dirty="0"/>
              <a:t>: </a:t>
            </a:r>
            <a:r>
              <a:rPr lang="en-GB" dirty="0" err="1"/>
              <a:t>CalVal</a:t>
            </a:r>
            <a:r>
              <a:rPr lang="en-GB" dirty="0"/>
              <a:t>})</a:t>
            </a:r>
          </a:p>
          <a:p>
            <a:endParaRPr lang="en-GB" dirty="0"/>
          </a:p>
        </p:txBody>
      </p:sp>
    </p:spTree>
    <p:extLst>
      <p:ext uri="{BB962C8B-B14F-4D97-AF65-F5344CB8AC3E}">
        <p14:creationId xmlns:p14="http://schemas.microsoft.com/office/powerpoint/2010/main" val="3251056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6316576" cy="1240734"/>
          </a:xfrm>
        </p:spPr>
        <p:txBody>
          <a:bodyPr vert="horz" lIns="91440" tIns="45720" rIns="91440" bIns="45720" rtlCol="0" anchor="ctr">
            <a:normAutofit/>
          </a:bodyPr>
          <a:lstStyle/>
          <a:p>
            <a:r>
              <a:rPr lang="en-US" sz="5100" b="1" dirty="0"/>
              <a:t>Collection</a:t>
            </a:r>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1" y="2468880"/>
            <a:ext cx="10328739" cy="3554730"/>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Collect – Add new item to the collection</a:t>
            </a:r>
          </a:p>
          <a:p>
            <a:pPr lvl="1"/>
            <a:r>
              <a:rPr lang="en-US" sz="1600" dirty="0"/>
              <a:t>Collect(</a:t>
            </a:r>
            <a:r>
              <a:rPr lang="en-US" sz="1600" dirty="0" err="1"/>
              <a:t>colItems</a:t>
            </a:r>
            <a:r>
              <a:rPr lang="en-US" sz="1600" dirty="0"/>
              <a:t>, {Product:val1, Qualtity:val2})</a:t>
            </a:r>
          </a:p>
          <a:p>
            <a:r>
              <a:rPr lang="en-US" sz="2000" dirty="0"/>
              <a:t>Clear – Clear all records from the collection</a:t>
            </a:r>
          </a:p>
          <a:p>
            <a:pPr lvl="1"/>
            <a:r>
              <a:rPr lang="en-US" sz="1600" dirty="0"/>
              <a:t>Clear(</a:t>
            </a:r>
            <a:r>
              <a:rPr lang="en-US" sz="1600" dirty="0" err="1"/>
              <a:t>colItems</a:t>
            </a:r>
            <a:r>
              <a:rPr lang="en-US" sz="1600" dirty="0"/>
              <a:t>)</a:t>
            </a:r>
          </a:p>
          <a:p>
            <a:r>
              <a:rPr lang="en-US" sz="2000" dirty="0"/>
              <a:t>Remove – remove selected item from the collection</a:t>
            </a:r>
          </a:p>
          <a:p>
            <a:pPr lvl="1"/>
            <a:r>
              <a:rPr lang="en-US" sz="1600" dirty="0"/>
              <a:t>Remove(</a:t>
            </a:r>
            <a:r>
              <a:rPr lang="en-US" sz="1600" dirty="0" err="1"/>
              <a:t>colItems,ThisItem</a:t>
            </a:r>
            <a:r>
              <a:rPr lang="en-US" sz="1600" dirty="0"/>
              <a:t>)</a:t>
            </a:r>
          </a:p>
          <a:p>
            <a:r>
              <a:rPr lang="en-US" sz="2000" dirty="0" err="1"/>
              <a:t>ClearCollect</a:t>
            </a:r>
            <a:r>
              <a:rPr lang="en-US" sz="2000" dirty="0"/>
              <a:t> – Clear all records and add new item to the collection</a:t>
            </a:r>
          </a:p>
          <a:p>
            <a:pPr lvl="1"/>
            <a:r>
              <a:rPr lang="en-US" sz="1600" dirty="0" err="1"/>
              <a:t>ClearCollect</a:t>
            </a:r>
            <a:r>
              <a:rPr lang="en-US" sz="1600" dirty="0"/>
              <a:t>((</a:t>
            </a:r>
            <a:r>
              <a:rPr lang="en-US" sz="1600" dirty="0" err="1"/>
              <a:t>colItems</a:t>
            </a:r>
            <a:r>
              <a:rPr lang="en-US" sz="1600" dirty="0"/>
              <a:t>, {Product:val1, Qualtity:val2}, {Product:val3, Qualtity:val4})</a:t>
            </a:r>
          </a:p>
          <a:p>
            <a:r>
              <a:rPr lang="en-US" sz="2000" dirty="0"/>
              <a:t>Patch – Update new Item to the collection</a:t>
            </a:r>
          </a:p>
          <a:p>
            <a:pPr lvl="1"/>
            <a:r>
              <a:rPr lang="en-US" sz="1600" dirty="0"/>
              <a:t>Patch(colItems,Gallery1.Selected, {Product:val1, Qualtity:val2})</a:t>
            </a:r>
          </a:p>
          <a:p>
            <a:r>
              <a:rPr lang="en-US" sz="2000" dirty="0" err="1"/>
              <a:t>UpdateIf</a:t>
            </a:r>
            <a:r>
              <a:rPr lang="en-US" sz="2000" dirty="0"/>
              <a:t> – </a:t>
            </a:r>
            <a:r>
              <a:rPr lang="en-US" sz="2000" dirty="0" err="1"/>
              <a:t>UpdateIf</a:t>
            </a:r>
            <a:r>
              <a:rPr lang="en-US" sz="2000" dirty="0"/>
              <a:t>(</a:t>
            </a:r>
            <a:r>
              <a:rPr lang="en-US" sz="2000" dirty="0" err="1"/>
              <a:t>colItems,ID</a:t>
            </a:r>
            <a:r>
              <a:rPr lang="en-US" sz="2000" dirty="0"/>
              <a:t>= 10, {Product:val1, Qualtity:val2}, {Product:val3, Qualtity:val4})</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646331"/>
          </a:xfrm>
          <a:prstGeom prst="rect">
            <a:avLst/>
          </a:prstGeom>
        </p:spPr>
        <p:txBody>
          <a:bodyPr wrap="square">
            <a:spAutoFit/>
          </a:bodyPr>
          <a:lstStyle/>
          <a:p>
            <a:r>
              <a:rPr lang="en-GB" dirty="0"/>
              <a:t>A collection is used to store data that can be used in your app or we can say a collection is a group of items that are similar.</a:t>
            </a:r>
          </a:p>
        </p:txBody>
      </p:sp>
    </p:spTree>
    <p:extLst>
      <p:ext uri="{BB962C8B-B14F-4D97-AF65-F5344CB8AC3E}">
        <p14:creationId xmlns:p14="http://schemas.microsoft.com/office/powerpoint/2010/main" val="3185291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1</a:t>
            </a:r>
            <a:endParaRPr lang="en-GB" dirty="0"/>
          </a:p>
        </p:txBody>
      </p:sp>
      <p:pic>
        <p:nvPicPr>
          <p:cNvPr id="6" name="Picture 5">
            <a:extLst>
              <a:ext uri="{FF2B5EF4-FFF2-40B4-BE49-F238E27FC236}">
                <a16:creationId xmlns:a16="http://schemas.microsoft.com/office/drawing/2014/main" id="{A6107FA8-CA78-4A76-BD63-6B746EA422BA}"/>
              </a:ext>
            </a:extLst>
          </p:cNvPr>
          <p:cNvPicPr>
            <a:picLocks noChangeAspect="1"/>
          </p:cNvPicPr>
          <p:nvPr/>
        </p:nvPicPr>
        <p:blipFill>
          <a:blip r:embed="rId2"/>
          <a:stretch>
            <a:fillRect/>
          </a:stretch>
        </p:blipFill>
        <p:spPr>
          <a:xfrm>
            <a:off x="838200" y="1828800"/>
            <a:ext cx="10515600" cy="4411980"/>
          </a:xfrm>
          <a:prstGeom prst="rect">
            <a:avLst/>
          </a:prstGeom>
        </p:spPr>
      </p:pic>
    </p:spTree>
    <p:extLst>
      <p:ext uri="{BB962C8B-B14F-4D97-AF65-F5344CB8AC3E}">
        <p14:creationId xmlns:p14="http://schemas.microsoft.com/office/powerpoint/2010/main" val="3419236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A5052F-C03E-4415-938B-06B4133B4F31}"/>
              </a:ext>
            </a:extLst>
          </p:cNvPr>
          <p:cNvSpPr>
            <a:spLocks noGrp="1"/>
          </p:cNvSpPr>
          <p:nvPr>
            <p:ph type="title"/>
          </p:nvPr>
        </p:nvSpPr>
        <p:spPr/>
        <p:txBody>
          <a:bodyPr/>
          <a:lstStyle/>
          <a:p>
            <a:r>
              <a:rPr lang="en-US" b="1" dirty="0"/>
              <a:t>Collection Example 2</a:t>
            </a:r>
            <a:endParaRPr lang="en-GB" dirty="0"/>
          </a:p>
        </p:txBody>
      </p:sp>
      <p:pic>
        <p:nvPicPr>
          <p:cNvPr id="2" name="Picture 1">
            <a:extLst>
              <a:ext uri="{FF2B5EF4-FFF2-40B4-BE49-F238E27FC236}">
                <a16:creationId xmlns:a16="http://schemas.microsoft.com/office/drawing/2014/main" id="{F671E4E3-8C58-4041-8059-E197A2A356CB}"/>
              </a:ext>
            </a:extLst>
          </p:cNvPr>
          <p:cNvPicPr>
            <a:picLocks noChangeAspect="1"/>
          </p:cNvPicPr>
          <p:nvPr/>
        </p:nvPicPr>
        <p:blipFill>
          <a:blip r:embed="rId2"/>
          <a:stretch>
            <a:fillRect/>
          </a:stretch>
        </p:blipFill>
        <p:spPr>
          <a:xfrm>
            <a:off x="838200" y="1628373"/>
            <a:ext cx="11353800" cy="3601254"/>
          </a:xfrm>
          <a:prstGeom prst="rect">
            <a:avLst/>
          </a:prstGeom>
        </p:spPr>
      </p:pic>
    </p:spTree>
    <p:extLst>
      <p:ext uri="{BB962C8B-B14F-4D97-AF65-F5344CB8AC3E}">
        <p14:creationId xmlns:p14="http://schemas.microsoft.com/office/powerpoint/2010/main" val="2878830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311659" y="245166"/>
            <a:ext cx="7546466" cy="1240734"/>
          </a:xfrm>
        </p:spPr>
        <p:txBody>
          <a:bodyPr vert="horz" lIns="91440" tIns="45720" rIns="91440" bIns="45720" rtlCol="0" anchor="ctr">
            <a:normAutofit/>
          </a:bodyPr>
          <a:lstStyle/>
          <a:p>
            <a:r>
              <a:rPr lang="en-GB" sz="5400" dirty="0"/>
              <a:t>Patch, Defaults, Update If</a:t>
            </a:r>
            <a:endParaRPr lang="en-US" sz="5100" b="1" dirty="0"/>
          </a:p>
        </p:txBody>
      </p:sp>
      <p:sp>
        <p:nvSpPr>
          <p:cNvPr id="4" name="Content Placeholder 2">
            <a:extLst>
              <a:ext uri="{FF2B5EF4-FFF2-40B4-BE49-F238E27FC236}">
                <a16:creationId xmlns:a16="http://schemas.microsoft.com/office/drawing/2014/main" id="{CD007C0D-2AB8-4F2B-8058-C2444629B251}"/>
              </a:ext>
            </a:extLst>
          </p:cNvPr>
          <p:cNvSpPr txBox="1">
            <a:spLocks/>
          </p:cNvSpPr>
          <p:nvPr/>
        </p:nvSpPr>
        <p:spPr>
          <a:xfrm>
            <a:off x="804080" y="3639382"/>
            <a:ext cx="10328739" cy="259461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i="1" dirty="0">
                <a:solidFill>
                  <a:srgbClr val="00B050"/>
                </a:solidFill>
              </a:rPr>
              <a:t>Patch(</a:t>
            </a:r>
            <a:r>
              <a:rPr lang="en-GB" sz="2000" i="1" dirty="0" err="1">
                <a:solidFill>
                  <a:srgbClr val="00B050"/>
                </a:solidFill>
              </a:rPr>
              <a:t>ListName,Defaults</a:t>
            </a:r>
            <a:r>
              <a:rPr lang="en-GB" sz="2000" i="1" dirty="0">
                <a:solidFill>
                  <a:srgbClr val="00B050"/>
                </a:solidFill>
              </a:rPr>
              <a:t>(</a:t>
            </a:r>
            <a:r>
              <a:rPr lang="en-GB" sz="2000" i="1" dirty="0" err="1">
                <a:solidFill>
                  <a:srgbClr val="00B050"/>
                </a:solidFill>
              </a:rPr>
              <a:t>ListName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Title:txtticketname.Text</a:t>
            </a:r>
            <a:r>
              <a:rPr lang="en-GB" sz="2000" i="1" dirty="0">
                <a:solidFill>
                  <a:srgbClr val="00B050"/>
                </a:solidFill>
              </a:rPr>
              <a:t>,</a:t>
            </a:r>
          </a:p>
          <a:p>
            <a:pPr marL="0" indent="0">
              <a:buNone/>
            </a:pPr>
            <a:r>
              <a:rPr lang="en-GB" sz="2000" i="1" dirty="0">
                <a:solidFill>
                  <a:srgbClr val="00B050"/>
                </a:solidFill>
              </a:rPr>
              <a:t>    Priority: </a:t>
            </a:r>
            <a:r>
              <a:rPr lang="en-GB" sz="2000" i="1" dirty="0" err="1">
                <a:solidFill>
                  <a:srgbClr val="00B050"/>
                </a:solidFill>
              </a:rPr>
              <a:t>CreateTicketScreenPriorityDropDown.SelectedText.Value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TaskStatus:DropDown.SelectedText.Value</a:t>
            </a:r>
            <a:r>
              <a:rPr lang="en-GB" sz="2000" i="1" dirty="0">
                <a:solidFill>
                  <a:srgbClr val="00B050"/>
                </a:solidFill>
              </a:rPr>
              <a:t>,</a:t>
            </a:r>
          </a:p>
          <a:p>
            <a:pPr marL="0" indent="0">
              <a:buNone/>
            </a:pPr>
            <a:r>
              <a:rPr lang="en-GB" sz="2000" i="1" dirty="0">
                <a:solidFill>
                  <a:srgbClr val="00B050"/>
                </a:solidFill>
              </a:rPr>
              <a:t>    </a:t>
            </a:r>
            <a:r>
              <a:rPr lang="en-GB" sz="2000" i="1" dirty="0" err="1">
                <a:solidFill>
                  <a:srgbClr val="00B050"/>
                </a:solidFill>
              </a:rPr>
              <a:t>Description:TaskDescription.Txext</a:t>
            </a:r>
            <a:r>
              <a:rPr lang="en-GB" sz="2000" i="1" dirty="0">
                <a:solidFill>
                  <a:srgbClr val="00B050"/>
                </a:solidFill>
              </a:rPr>
              <a:t> </a:t>
            </a:r>
          </a:p>
          <a:p>
            <a:pPr marL="0" indent="0">
              <a:buNone/>
            </a:pPr>
            <a:r>
              <a:rPr lang="en-GB" sz="2000" i="1" dirty="0">
                <a:solidFill>
                  <a:srgbClr val="00B050"/>
                </a:solidFill>
              </a:rPr>
              <a:t>});</a:t>
            </a:r>
          </a:p>
        </p:txBody>
      </p:sp>
      <p:sp>
        <p:nvSpPr>
          <p:cNvPr id="3" name="Rectangle 2">
            <a:extLst>
              <a:ext uri="{FF2B5EF4-FFF2-40B4-BE49-F238E27FC236}">
                <a16:creationId xmlns:a16="http://schemas.microsoft.com/office/drawing/2014/main" id="{CD3886A9-FEA2-4472-90A1-1C6DBF5B4BD3}"/>
              </a:ext>
            </a:extLst>
          </p:cNvPr>
          <p:cNvSpPr/>
          <p:nvPr/>
        </p:nvSpPr>
        <p:spPr>
          <a:xfrm>
            <a:off x="804080" y="1331058"/>
            <a:ext cx="10820229" cy="2308324"/>
          </a:xfrm>
          <a:prstGeom prst="rect">
            <a:avLst/>
          </a:prstGeom>
        </p:spPr>
        <p:txBody>
          <a:bodyPr wrap="square">
            <a:spAutoFit/>
          </a:bodyPr>
          <a:lstStyle/>
          <a:p>
            <a:r>
              <a:rPr lang="en-US" dirty="0"/>
              <a:t>Use the Patch function to modify records in complex situations, such as when you perform updates that require no user interaction or use forms that span multiple screens.</a:t>
            </a:r>
          </a:p>
          <a:p>
            <a:endParaRPr lang="en-US" dirty="0"/>
          </a:p>
          <a:p>
            <a:r>
              <a:rPr lang="en-US" dirty="0"/>
              <a:t>In less complex situations, you can use the Edit form control to update records in a data source more easily. When you add an Edit form control, you provide users with a form to fill in and then save the changes to a data source</a:t>
            </a:r>
          </a:p>
          <a:p>
            <a:endParaRPr lang="en-US" dirty="0"/>
          </a:p>
          <a:p>
            <a:r>
              <a:rPr lang="en-US" dirty="0"/>
              <a:t>Use Patch with the Defaults function to create records. Use this behavior to build a single screen for both creating and editing records.</a:t>
            </a:r>
            <a:endParaRPr lang="en-GB" dirty="0"/>
          </a:p>
        </p:txBody>
      </p:sp>
    </p:spTree>
    <p:extLst>
      <p:ext uri="{BB962C8B-B14F-4D97-AF65-F5344CB8AC3E}">
        <p14:creationId xmlns:p14="http://schemas.microsoft.com/office/powerpoint/2010/main" val="6700389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3B5F-4757-4762-AFC4-EA1C358E32CD}"/>
              </a:ext>
            </a:extLst>
          </p:cNvPr>
          <p:cNvSpPr>
            <a:spLocks noGrp="1"/>
          </p:cNvSpPr>
          <p:nvPr>
            <p:ph type="title"/>
          </p:nvPr>
        </p:nvSpPr>
        <p:spPr/>
        <p:txBody>
          <a:bodyPr/>
          <a:lstStyle/>
          <a:p>
            <a:r>
              <a:rPr lang="en-GB" sz="5400" dirty="0"/>
              <a:t>Disambiguation operator</a:t>
            </a:r>
          </a:p>
        </p:txBody>
      </p:sp>
      <p:sp>
        <p:nvSpPr>
          <p:cNvPr id="3" name="Content Placeholder 2">
            <a:extLst>
              <a:ext uri="{FF2B5EF4-FFF2-40B4-BE49-F238E27FC236}">
                <a16:creationId xmlns:a16="http://schemas.microsoft.com/office/drawing/2014/main" id="{D01BFCD5-BFBE-431C-AA01-BA76FC9F95A1}"/>
              </a:ext>
            </a:extLst>
          </p:cNvPr>
          <p:cNvSpPr>
            <a:spLocks noGrp="1"/>
          </p:cNvSpPr>
          <p:nvPr>
            <p:ph idx="1"/>
          </p:nvPr>
        </p:nvSpPr>
        <p:spPr/>
        <p:txBody>
          <a:bodyPr>
            <a:normAutofit/>
          </a:bodyPr>
          <a:lstStyle/>
          <a:p>
            <a:pPr algn="just">
              <a:lnSpc>
                <a:spcPct val="150000"/>
              </a:lnSpc>
              <a:buFont typeface="Wingdings" panose="05000000000000000000" pitchFamily="2" charset="2"/>
              <a:buChar char="ü"/>
            </a:pPr>
            <a:r>
              <a:rPr lang="en-US" sz="2000" b="0" i="0" dirty="0">
                <a:solidFill>
                  <a:srgbClr val="171717"/>
                </a:solidFill>
                <a:effectLst/>
              </a:rPr>
              <a:t>Field names added with the record scope override the same names from elsewhere in the app. When this happens, you can still access values from outside the record scope with the </a:t>
            </a:r>
            <a:r>
              <a:rPr lang="en-US" sz="2000" b="1" i="0" dirty="0">
                <a:solidFill>
                  <a:srgbClr val="171717"/>
                </a:solidFill>
                <a:effectLst/>
              </a:rPr>
              <a:t>@</a:t>
            </a:r>
            <a:r>
              <a:rPr lang="en-US" sz="2000" b="0" i="0" dirty="0">
                <a:solidFill>
                  <a:srgbClr val="171717"/>
                </a:solidFill>
                <a:effectLst/>
              </a:rPr>
              <a:t> disambiguation operator</a:t>
            </a:r>
            <a:endParaRPr lang="en-GB" sz="2000" dirty="0"/>
          </a:p>
          <a:p>
            <a:pPr algn="just">
              <a:lnSpc>
                <a:spcPct val="150000"/>
              </a:lnSpc>
              <a:buFont typeface="Wingdings" panose="05000000000000000000" pitchFamily="2" charset="2"/>
              <a:buChar char="ü"/>
            </a:pPr>
            <a:r>
              <a:rPr lang="en-US" sz="2000" b="0" i="0" dirty="0">
                <a:solidFill>
                  <a:srgbClr val="171717"/>
                </a:solidFill>
                <a:effectLst/>
              </a:rPr>
              <a:t>To access global values, such as data sources, collections, and context variables, use the pattern </a:t>
            </a:r>
            <a:r>
              <a:rPr lang="en-US" sz="2000" b="1" i="0" dirty="0">
                <a:solidFill>
                  <a:srgbClr val="171717"/>
                </a:solidFill>
                <a:effectLst/>
              </a:rPr>
              <a:t>[@</a:t>
            </a:r>
            <a:r>
              <a:rPr lang="en-US" sz="2000" b="0" i="1" dirty="0">
                <a:solidFill>
                  <a:srgbClr val="171717"/>
                </a:solidFill>
                <a:effectLst/>
              </a:rPr>
              <a:t>ObjectName</a:t>
            </a:r>
            <a:r>
              <a:rPr lang="en-US" sz="2000" b="1" i="0" dirty="0">
                <a:solidFill>
                  <a:srgbClr val="171717"/>
                </a:solidFill>
                <a:effectLst/>
              </a:rPr>
              <a:t>]</a:t>
            </a:r>
            <a:r>
              <a:rPr lang="en-US" sz="2000" b="0" i="0" dirty="0">
                <a:solidFill>
                  <a:srgbClr val="171717"/>
                </a:solidFill>
                <a:effectLst/>
              </a:rPr>
              <a:t> (without a table designation).</a:t>
            </a:r>
          </a:p>
          <a:p>
            <a:pPr marL="0" indent="0">
              <a:lnSpc>
                <a:spcPct val="150000"/>
              </a:lnSpc>
              <a:buNone/>
            </a:pPr>
            <a:endParaRPr lang="en-GB" sz="2000" dirty="0"/>
          </a:p>
        </p:txBody>
      </p:sp>
    </p:spTree>
    <p:extLst>
      <p:ext uri="{BB962C8B-B14F-4D97-AF65-F5344CB8AC3E}">
        <p14:creationId xmlns:p14="http://schemas.microsoft.com/office/powerpoint/2010/main" val="3301460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a:t>
            </a:r>
          </a:p>
        </p:txBody>
      </p:sp>
    </p:spTree>
    <p:extLst>
      <p:ext uri="{BB962C8B-B14F-4D97-AF65-F5344CB8AC3E}">
        <p14:creationId xmlns:p14="http://schemas.microsoft.com/office/powerpoint/2010/main" val="206151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528" dirty="0">
                <a:gradFill>
                  <a:gsLst>
                    <a:gs pos="1250">
                      <a:srgbClr val="0D0D0D"/>
                    </a:gs>
                    <a:gs pos="100000">
                      <a:srgbClr val="0D0D0D"/>
                    </a:gs>
                  </a:gsLst>
                  <a:lin ang="5400000" scaled="0"/>
                </a:gradFill>
                <a:latin typeface="Segoe UI Semibold"/>
              </a:rPr>
              <a:t>Partners and ISVs</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Expand the number of services you integrate with</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Provide the extensibility your customers need</a:t>
            </a:r>
          </a:p>
          <a:p>
            <a:pPr marL="0" lvl="1" indent="0" defTabSz="932563">
              <a:spcBef>
                <a:spcPts val="1175"/>
              </a:spcBef>
              <a:buNone/>
              <a:defRPr/>
            </a:pPr>
            <a:r>
              <a:rPr lang="en-US" sz="2353" dirty="0">
                <a:gradFill>
                  <a:gsLst>
                    <a:gs pos="1250">
                      <a:srgbClr val="1A1A1A"/>
                    </a:gs>
                    <a:gs pos="100000">
                      <a:srgbClr val="1A1A1A"/>
                    </a:gs>
                  </a:gsLst>
                  <a:lin ang="5400000" scaled="0"/>
                </a:gradFill>
                <a:latin typeface="Segoe UI"/>
              </a:rPr>
              <a:t>Increase exposure and adoption</a:t>
            </a:r>
            <a:endParaRPr lang="en-CA" sz="2353"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Environment used to create web or mobile applications easily by mostly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configurations, drop-and drops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Traditional computer programming, </a:t>
            </a:r>
            <a:r>
              <a:rPr kumimoji="0" lang="en-US" sz="1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writing lines of codes from scratch</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DEVELOPMENT PLATFORMS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DEVELOPMENT</a:t>
            </a:r>
            <a:endParaRPr kumimoji="0" lang="en-GB" sz="1400" b="1" i="0" u="none" strike="noStrike" kern="1200" cap="none" spc="0" normalizeH="0" baseline="0" noProof="0" dirty="0" err="1">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Days to Weeks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Months to Years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Loved by both Business &amp; IT</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Lagging IT &amp; constant tension with business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Breeds Innovations</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Curbs Innovation</a:t>
              </a:r>
              <a:endParaRPr kumimoji="0" lang="en-GB" sz="14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Develop</a:t>
            </a:r>
          </a:p>
          <a:p>
            <a:pPr marL="0" lvl="1" defTabSz="871320">
              <a:lnSpc>
                <a:spcPct val="90000"/>
              </a:lnSpc>
              <a:spcBef>
                <a:spcPts val="1175"/>
              </a:spcBef>
              <a:spcAft>
                <a:spcPct val="15000"/>
              </a:spcAft>
            </a:pPr>
            <a:r>
              <a:rPr lang="en-CA" sz="1961" dirty="0">
                <a:solidFill>
                  <a:srgbClr val="1A1A1A">
                    <a:hueOff val="0"/>
                    <a:satOff val="0"/>
                    <a:lumOff val="0"/>
                    <a:alphaOff val="0"/>
                  </a:srgbClr>
                </a:solidFill>
                <a:latin typeface="Segoe UI"/>
              </a:rPr>
              <a:t>Build, secure and describe your API</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Import from existing artifacts (Open API, Postman) or build from scratch</a:t>
            </a:r>
            <a:endParaRPr lang="en-CA" sz="1961" dirty="0">
              <a:solidFill>
                <a:srgbClr val="1A1A1A">
                  <a:hueOff val="0"/>
                  <a:satOff val="0"/>
                  <a:lumOff val="0"/>
                  <a:alphaOff val="0"/>
                </a:srgbClr>
              </a:solidFill>
              <a:latin typeface="Segoe UI"/>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0D0D0D"/>
                      </a:gs>
                      <a:gs pos="100000">
                        <a:srgbClr val="0D0D0D"/>
                      </a:gs>
                    </a:gsLst>
                    <a:lin ang="5400000" scaled="0"/>
                  </a:gradFill>
                  <a:latin typeface="Segoe UI"/>
                  <a:ea typeface="Segoe UI" pitchFamily="34" charset="0"/>
                  <a:cs typeface="Segoe UI" pitchFamily="34" charset="0"/>
                </a:rPr>
                <a:t></a:t>
              </a:r>
              <a:endParaRPr lang="en-US" sz="3136" dirty="0">
                <a:gradFill>
                  <a:gsLst>
                    <a:gs pos="0">
                      <a:srgbClr val="0D0D0D"/>
                    </a:gs>
                    <a:gs pos="100000">
                      <a:srgbClr val="0D0D0D"/>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4704" dirty="0">
                  <a:gradFill>
                    <a:gsLst>
                      <a:gs pos="0">
                        <a:srgbClr val="32145A"/>
                      </a:gs>
                      <a:gs pos="100000">
                        <a:srgbClr val="32145A"/>
                      </a:gs>
                    </a:gsLst>
                    <a:lin ang="5400000" scaled="0"/>
                  </a:gradFill>
                  <a:latin typeface="Segoe UI"/>
                  <a:ea typeface="Segoe UI" pitchFamily="34" charset="0"/>
                  <a:cs typeface="Segoe UI" pitchFamily="34" charset="0"/>
                </a:rPr>
                <a:t></a:t>
              </a:r>
              <a:endParaRPr lang="en-US" sz="3136" dirty="0">
                <a:gradFill>
                  <a:gsLst>
                    <a:gs pos="0">
                      <a:srgbClr val="32145A"/>
                    </a:gs>
                    <a:gs pos="100000">
                      <a:srgbClr val="32145A"/>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Test</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Validate your API calls </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0D0D0D"/>
                    </a:gs>
                    <a:gs pos="100000">
                      <a:srgbClr val="0D0D0D"/>
                    </a:gs>
                  </a:gsLst>
                  <a:lin ang="5400000" scaled="0"/>
                </a:gradFill>
                <a:latin typeface="Segoe UI"/>
              </a:rPr>
              <a:t>Share</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lvl="1" defTabSz="871320">
              <a:lnSpc>
                <a:spcPct val="90000"/>
              </a:lnSpc>
              <a:spcBef>
                <a:spcPct val="0"/>
              </a:spcBef>
              <a:spcAft>
                <a:spcPct val="15000"/>
              </a:spcAft>
            </a:pPr>
            <a:r>
              <a:rPr lang="en-CA" sz="2745" dirty="0">
                <a:gradFill>
                  <a:gsLst>
                    <a:gs pos="0">
                      <a:srgbClr val="32145A"/>
                    </a:gs>
                    <a:gs pos="100000">
                      <a:srgbClr val="32145A"/>
                    </a:gs>
                  </a:gsLst>
                  <a:lin ang="5400000" scaled="0"/>
                </a:gradFill>
                <a:latin typeface="Segoe UI"/>
              </a:rPr>
              <a:t>Certify</a:t>
            </a:r>
          </a:p>
          <a:p>
            <a:pPr marL="0" lvl="1" defTabSz="871320">
              <a:lnSpc>
                <a:spcPct val="90000"/>
              </a:lnSpc>
              <a:spcBef>
                <a:spcPts val="1175"/>
              </a:spcBef>
              <a:spcAft>
                <a:spcPct val="15000"/>
              </a:spcAft>
            </a:pPr>
            <a:r>
              <a:rPr lang="en-US" sz="1961" dirty="0">
                <a:solidFill>
                  <a:srgbClr val="1A1A1A">
                    <a:hueOff val="0"/>
                    <a:satOff val="0"/>
                    <a:lumOff val="0"/>
                    <a:alphaOff val="0"/>
                  </a:srgbClr>
                </a:solidFill>
                <a:latin typeface="Segoe UI"/>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defTabSz="914192">
              <a:defRPr/>
            </a:pPr>
            <a:r>
              <a:rPr lang="en-US" sz="1961" dirty="0">
                <a:gradFill>
                  <a:gsLst>
                    <a:gs pos="0">
                      <a:srgbClr val="FFFFFF"/>
                    </a:gs>
                    <a:gs pos="100000">
                      <a:srgbClr val="FFFFFF"/>
                    </a:gs>
                  </a:gsLst>
                  <a:lin ang="5400000" scaled="0"/>
                </a:gradFill>
                <a:latin typeface="Segoe UI Semilight"/>
              </a:rPr>
              <a:t>Only for Public Connectors</a:t>
            </a:r>
            <a:endParaRPr lang="en-CA" sz="1961"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Connector ID</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 </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Operation</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Host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Path</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a:t>
            </a:r>
          </a:p>
          <a:p>
            <a:pPr algn="ctr" defTabSz="932293" fontAlgn="base">
              <a:spcBef>
                <a:spcPct val="0"/>
              </a:spcBef>
              <a:spcAft>
                <a:spcPct val="0"/>
              </a:spcAft>
            </a:pPr>
            <a:r>
              <a:rPr lang="en-US" sz="1100" dirty="0">
                <a:gradFill>
                  <a:gsLst>
                    <a:gs pos="0">
                      <a:srgbClr val="FFFFFF"/>
                    </a:gs>
                    <a:gs pos="100000">
                      <a:srgbClr val="FFFFFF"/>
                    </a:gs>
                  </a:gsLst>
                  <a:lin ang="5400000" scaled="0"/>
                </a:gradFill>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solidFill>
                <a:srgbClr val="1A1A1A"/>
              </a:solidFill>
              <a:latin typeface="Segoe UI"/>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Your </a:t>
            </a:r>
          </a:p>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2000">
                <a:gradFill>
                  <a:gsLst>
                    <a:gs pos="0">
                      <a:srgbClr val="FFFFFF"/>
                    </a:gs>
                    <a:gs pos="100000">
                      <a:srgbClr val="FFFFFF"/>
                    </a:gs>
                  </a:gsLst>
                  <a:lin ang="5400000" scaled="0"/>
                </a:gradFill>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pPr>
            <a:r>
              <a:rPr lang="en-US" sz="1100">
                <a:gradFill>
                  <a:gsLst>
                    <a:gs pos="0">
                      <a:srgbClr val="FFFFFF"/>
                    </a:gs>
                    <a:gs pos="100000">
                      <a:srgbClr val="FFFFFF"/>
                    </a:gs>
                  </a:gsLst>
                  <a:lin ang="5400000" scaled="0"/>
                </a:gradFill>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defTabSz="914049">
                <a:defRPr/>
              </a:pPr>
              <a:r>
                <a:rPr lang="en-US" sz="1200" dirty="0">
                  <a:solidFill>
                    <a:srgbClr val="353535"/>
                  </a:solidFill>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algn="ctr" defTabSz="914049">
                <a:defRPr/>
              </a:pPr>
              <a:r>
                <a:rPr lang="en-US" sz="1200" dirty="0">
                  <a:solidFill>
                    <a:srgbClr val="353535"/>
                  </a:solidFill>
                  <a:latin typeface="Segoe UI" panose="020B0502040204020203" pitchFamily="34" charset="0"/>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p:txBody>
          <a:bodyPr>
            <a:normAutofit/>
          </a:bodyPr>
          <a:lstStyle/>
          <a:p>
            <a:r>
              <a:rPr lang="en-US" spc="-50" dirty="0">
                <a:ln w="3175">
                  <a:noFill/>
                </a:ln>
                <a:solidFill>
                  <a:schemeClr val="accent1"/>
                </a:solidFill>
                <a:latin typeface="+mn-lt"/>
                <a:ea typeface="+mn-ea"/>
                <a:cs typeface="Segoe UI" pitchFamily="34" charset="0"/>
              </a:rPr>
              <a:t>Demo &amp; Hands-on</a:t>
            </a:r>
          </a:p>
        </p:txBody>
      </p:sp>
      <p:sp>
        <p:nvSpPr>
          <p:cNvPr id="4" name="Content Placeholder 3">
            <a:extLst>
              <a:ext uri="{FF2B5EF4-FFF2-40B4-BE49-F238E27FC236}">
                <a16:creationId xmlns:a16="http://schemas.microsoft.com/office/drawing/2014/main" id="{CE6063CE-4110-4365-9E55-C33AD9D57EC3}"/>
              </a:ext>
            </a:extLst>
          </p:cNvPr>
          <p:cNvSpPr>
            <a:spLocks noGrp="1"/>
          </p:cNvSpPr>
          <p:nvPr>
            <p:ph idx="1"/>
          </p:nvPr>
        </p:nvSpPr>
        <p:spPr/>
        <p:txBody>
          <a:bodyPr/>
          <a:lstStyle/>
          <a:p>
            <a:pPr>
              <a:buFont typeface="Wingdings" panose="05000000000000000000" pitchFamily="2" charset="2"/>
              <a:buChar char="§"/>
            </a:pPr>
            <a:r>
              <a:rPr lang="en-US" dirty="0"/>
              <a:t>Connect REST API using connector</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2902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14515" y="1083563"/>
            <a:ext cx="4748911" cy="299186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 name="object 3"/>
          <p:cNvSpPr/>
          <p:nvPr/>
        </p:nvSpPr>
        <p:spPr>
          <a:xfrm>
            <a:off x="6609588" y="1278636"/>
            <a:ext cx="4198620" cy="244144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p:nvPr/>
        </p:nvSpPr>
        <p:spPr>
          <a:xfrm>
            <a:off x="6612635" y="833627"/>
            <a:ext cx="3787012" cy="237032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 name="object 5"/>
          <p:cNvSpPr/>
          <p:nvPr/>
        </p:nvSpPr>
        <p:spPr>
          <a:xfrm>
            <a:off x="6807707" y="1028700"/>
            <a:ext cx="3236976" cy="1819655"/>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 name="object 6"/>
          <p:cNvSpPr/>
          <p:nvPr/>
        </p:nvSpPr>
        <p:spPr>
          <a:xfrm>
            <a:off x="6970776" y="1427988"/>
            <a:ext cx="3662553" cy="236423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 name="object 7"/>
          <p:cNvSpPr/>
          <p:nvPr/>
        </p:nvSpPr>
        <p:spPr>
          <a:xfrm>
            <a:off x="7165847" y="1623060"/>
            <a:ext cx="3112007" cy="181356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 name="object 8"/>
          <p:cNvSpPr/>
          <p:nvPr/>
        </p:nvSpPr>
        <p:spPr>
          <a:xfrm>
            <a:off x="7203947" y="2016251"/>
            <a:ext cx="3670046" cy="236423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9" name="object 9"/>
          <p:cNvSpPr/>
          <p:nvPr/>
        </p:nvSpPr>
        <p:spPr>
          <a:xfrm>
            <a:off x="7399019" y="2211323"/>
            <a:ext cx="3119628" cy="181355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0" name="object 10"/>
          <p:cNvSpPr/>
          <p:nvPr/>
        </p:nvSpPr>
        <p:spPr>
          <a:xfrm>
            <a:off x="6417564" y="833500"/>
            <a:ext cx="3671570"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1" name="object 11"/>
          <p:cNvSpPr/>
          <p:nvPr/>
        </p:nvSpPr>
        <p:spPr>
          <a:xfrm>
            <a:off x="6612635" y="1028700"/>
            <a:ext cx="3121152" cy="1813560"/>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2" name="object 12"/>
          <p:cNvSpPr/>
          <p:nvPr/>
        </p:nvSpPr>
        <p:spPr>
          <a:xfrm>
            <a:off x="7075931" y="1458341"/>
            <a:ext cx="3670046" cy="236435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3" name="object 13"/>
          <p:cNvSpPr/>
          <p:nvPr/>
        </p:nvSpPr>
        <p:spPr>
          <a:xfrm>
            <a:off x="7271004" y="1653539"/>
            <a:ext cx="3119628" cy="1813560"/>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4" name="object 14"/>
          <p:cNvSpPr/>
          <p:nvPr/>
        </p:nvSpPr>
        <p:spPr>
          <a:xfrm>
            <a:off x="7732776" y="2084704"/>
            <a:ext cx="3670046" cy="236435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5" name="object 15"/>
          <p:cNvSpPr/>
          <p:nvPr/>
        </p:nvSpPr>
        <p:spPr>
          <a:xfrm>
            <a:off x="7927847" y="2279904"/>
            <a:ext cx="3119628" cy="181356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6" name="object 16"/>
          <p:cNvSpPr txBox="1"/>
          <p:nvPr/>
        </p:nvSpPr>
        <p:spPr>
          <a:xfrm>
            <a:off x="6743445" y="4451984"/>
            <a:ext cx="2738120" cy="3206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000" b="1" i="0" u="none" strike="noStrike" kern="1200" cap="none" spc="0" normalizeH="0" baseline="0" noProof="0" dirty="0">
                <a:ln>
                  <a:noFill/>
                </a:ln>
                <a:solidFill>
                  <a:srgbClr val="4C5A67"/>
                </a:solidFill>
                <a:effectLst/>
                <a:uLnTx/>
                <a:uFillTx/>
                <a:latin typeface="Calibri" panose="020F0502020204030204"/>
                <a:ea typeface="+mn-ea"/>
                <a:cs typeface="+mn-cs"/>
              </a:rPr>
              <a:t>Model-driven apps</a:t>
            </a:r>
          </a:p>
        </p:txBody>
      </p:sp>
      <p:sp>
        <p:nvSpPr>
          <p:cNvPr id="17" name="object 17"/>
          <p:cNvSpPr txBox="1"/>
          <p:nvPr/>
        </p:nvSpPr>
        <p:spPr>
          <a:xfrm>
            <a:off x="6743445" y="4791836"/>
            <a:ext cx="4411345" cy="1040765"/>
          </a:xfrm>
          <a:prstGeom prst="rect">
            <a:avLst/>
          </a:prstGeom>
        </p:spPr>
        <p:txBody>
          <a:bodyPr vert="horz" wrap="square" lIns="0" tIns="43815" rIns="0" bIns="0" rtlCol="0">
            <a:spAutoFit/>
          </a:bodyPr>
          <a:lstStyle/>
          <a:p>
            <a:pPr marL="12700" marR="5080" lvl="0" indent="0" algn="l" defTabSz="914400" rtl="0" eaLnBrk="1" fontAlgn="auto" latinLnBrk="0" hangingPunct="1">
              <a:lnSpc>
                <a:spcPts val="1939"/>
              </a:lnSpc>
              <a:spcBef>
                <a:spcPts val="345"/>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Built on the Common Data Service for Apps  Start with a data model, relationships, and  business processes</a:t>
            </a:r>
          </a:p>
          <a:p>
            <a:pPr marL="12700" marR="0" lvl="0" indent="0" algn="just" defTabSz="914400" rtl="0" eaLnBrk="1" fontAlgn="auto" latinLnBrk="0" hangingPunct="1">
              <a:lnSpc>
                <a:spcPts val="1925"/>
              </a:lnSpc>
              <a:spcBef>
                <a:spcPts val="0"/>
              </a:spcBef>
              <a:spcAft>
                <a:spcPts val="0"/>
              </a:spcAft>
              <a:buClrTx/>
              <a:buSzTx/>
              <a:buFontTx/>
              <a:buNone/>
              <a:tabLst/>
              <a:defRPr/>
            </a:pPr>
            <a:r>
              <a:rPr kumimoji="0" sz="2000" b="0" i="0" u="none" strike="noStrike" kern="1200" cap="none" spc="0" normalizeH="0" baseline="0" noProof="0" dirty="0">
                <a:ln>
                  <a:noFill/>
                </a:ln>
                <a:solidFill>
                  <a:srgbClr val="4C5A67"/>
                </a:solidFill>
                <a:effectLst/>
                <a:uLnTx/>
                <a:uFillTx/>
                <a:latin typeface="Calibri" panose="020F0502020204030204"/>
                <a:ea typeface="+mn-ea"/>
                <a:cs typeface="+mn-cs"/>
              </a:rPr>
              <a:t>Build End-to-End business applications</a:t>
            </a:r>
          </a:p>
        </p:txBody>
      </p:sp>
      <p:sp>
        <p:nvSpPr>
          <p:cNvPr id="18" name="object 18"/>
          <p:cNvSpPr/>
          <p:nvPr/>
        </p:nvSpPr>
        <p:spPr>
          <a:xfrm>
            <a:off x="1057655" y="1179575"/>
            <a:ext cx="4523359" cy="2859024"/>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9" name="object 19"/>
          <p:cNvSpPr/>
          <p:nvPr/>
        </p:nvSpPr>
        <p:spPr>
          <a:xfrm>
            <a:off x="1252727" y="1374647"/>
            <a:ext cx="3973067" cy="2308860"/>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0" name="object 20"/>
          <p:cNvSpPr/>
          <p:nvPr/>
        </p:nvSpPr>
        <p:spPr>
          <a:xfrm>
            <a:off x="2226564" y="1755648"/>
            <a:ext cx="2062607" cy="2693035"/>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1" name="object 21"/>
          <p:cNvSpPr/>
          <p:nvPr/>
        </p:nvSpPr>
        <p:spPr>
          <a:xfrm>
            <a:off x="2421635" y="1950720"/>
            <a:ext cx="1511808" cy="2142743"/>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2" name="object 22"/>
          <p:cNvSpPr/>
          <p:nvPr/>
        </p:nvSpPr>
        <p:spPr>
          <a:xfrm>
            <a:off x="3738371" y="1755648"/>
            <a:ext cx="2070100" cy="2693035"/>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3" name="object 23"/>
          <p:cNvSpPr/>
          <p:nvPr/>
        </p:nvSpPr>
        <p:spPr>
          <a:xfrm>
            <a:off x="3933444" y="1950720"/>
            <a:ext cx="1519427" cy="2142743"/>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4" name="object 24"/>
          <p:cNvSpPr/>
          <p:nvPr/>
        </p:nvSpPr>
        <p:spPr>
          <a:xfrm>
            <a:off x="606551" y="1021080"/>
            <a:ext cx="4332732" cy="3176143"/>
          </a:xfrm>
          <a:prstGeom prst="rect">
            <a:avLst/>
          </a:prstGeom>
          <a:blipFill>
            <a:blip r:embed="rId1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5" name="object 25"/>
          <p:cNvSpPr/>
          <p:nvPr/>
        </p:nvSpPr>
        <p:spPr>
          <a:xfrm>
            <a:off x="1117091" y="1531619"/>
            <a:ext cx="3345179" cy="2188463"/>
          </a:xfrm>
          <a:prstGeom prst="rect">
            <a:avLst/>
          </a:prstGeom>
          <a:blipFill>
            <a:blip r:embed="rId2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6" name="object 26"/>
          <p:cNvSpPr/>
          <p:nvPr/>
        </p:nvSpPr>
        <p:spPr>
          <a:xfrm>
            <a:off x="1429511" y="1833372"/>
            <a:ext cx="2720340" cy="1586484"/>
          </a:xfrm>
          <a:prstGeom prst="rect">
            <a:avLst/>
          </a:prstGeom>
          <a:blipFill>
            <a:blip r:embed="rId2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7" name="object 27"/>
          <p:cNvSpPr/>
          <p:nvPr/>
        </p:nvSpPr>
        <p:spPr>
          <a:xfrm>
            <a:off x="4015740" y="1406652"/>
            <a:ext cx="1392936" cy="2476500"/>
          </a:xfrm>
          <a:prstGeom prst="rect">
            <a:avLst/>
          </a:prstGeom>
          <a:blipFill>
            <a:blip r:embed="rId2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8" name="object 28"/>
          <p:cNvSpPr/>
          <p:nvPr/>
        </p:nvSpPr>
        <p:spPr>
          <a:xfrm>
            <a:off x="3825240" y="883919"/>
            <a:ext cx="1783080" cy="3485387"/>
          </a:xfrm>
          <a:prstGeom prst="rect">
            <a:avLst/>
          </a:prstGeom>
          <a:blipFill>
            <a:blip r:embed="rId2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6E48D78-03FE-40F8-8A46-0C51B7AA2504}"/>
              </a:ext>
            </a:extLst>
          </p:cNvPr>
          <p:cNvSpPr/>
          <p:nvPr/>
        </p:nvSpPr>
        <p:spPr>
          <a:xfrm>
            <a:off x="6096000" y="437170"/>
            <a:ext cx="5505342" cy="596537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C00C30E-5D01-4068-907B-C9FE9B4C8AA5}"/>
              </a:ext>
            </a:extLst>
          </p:cNvPr>
          <p:cNvSpPr/>
          <p:nvPr/>
        </p:nvSpPr>
        <p:spPr>
          <a:xfrm>
            <a:off x="1169127" y="4660612"/>
            <a:ext cx="4480321" cy="1477328"/>
          </a:xfrm>
          <a:prstGeom prst="rect">
            <a:avLst/>
          </a:prstGeom>
        </p:spPr>
        <p:txBody>
          <a:bodyPr wrap="square">
            <a:spAutoFit/>
          </a:bodyPr>
          <a:lstStyle/>
          <a:p>
            <a:r>
              <a:rPr lang="en-GB" b="1" dirty="0"/>
              <a:t>Canvas apps</a:t>
            </a:r>
          </a:p>
          <a:p>
            <a:r>
              <a:rPr lang="en-GB" dirty="0"/>
              <a:t>Start with user experience  WYSIWYG designer</a:t>
            </a:r>
          </a:p>
          <a:p>
            <a:r>
              <a:rPr lang="en-GB" dirty="0"/>
              <a:t>Role-based apps</a:t>
            </a:r>
          </a:p>
          <a:p>
            <a:r>
              <a:rPr lang="en-GB" dirty="0"/>
              <a:t>Mash up data from 484+ sources</a:t>
            </a:r>
          </a:p>
        </p:txBody>
      </p:sp>
    </p:spTree>
    <p:extLst>
      <p:ext uri="{BB962C8B-B14F-4D97-AF65-F5344CB8AC3E}">
        <p14:creationId xmlns:p14="http://schemas.microsoft.com/office/powerpoint/2010/main" val="1071793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4000" spc="-5" dirty="0">
                <a:solidFill>
                  <a:srgbClr val="3E2582"/>
                </a:solidFill>
                <a:latin typeface="Arial"/>
                <a:cs typeface="Arial"/>
              </a:rPr>
              <a:t>Data </a:t>
            </a:r>
            <a:r>
              <a:rPr sz="4000" spc="-10" dirty="0">
                <a:solidFill>
                  <a:srgbClr val="3E2582"/>
                </a:solidFill>
                <a:latin typeface="Arial"/>
                <a:cs typeface="Arial"/>
              </a:rPr>
              <a:t>model</a:t>
            </a:r>
            <a:r>
              <a:rPr sz="4000" spc="-15" dirty="0">
                <a:solidFill>
                  <a:srgbClr val="3E2582"/>
                </a:solidFill>
                <a:latin typeface="Arial"/>
                <a:cs typeface="Arial"/>
              </a:rPr>
              <a:t> </a:t>
            </a:r>
            <a:r>
              <a:rPr sz="4000" spc="-5" dirty="0">
                <a:solidFill>
                  <a:srgbClr val="3E2582"/>
                </a:solidFill>
                <a:latin typeface="Arial"/>
                <a:cs typeface="Arial"/>
              </a:rPr>
              <a:t>design</a:t>
            </a:r>
            <a:endParaRPr sz="4000">
              <a:latin typeface="Arial"/>
              <a:cs typeface="Arial"/>
            </a:endParaRPr>
          </a:p>
        </p:txBody>
      </p:sp>
      <p:sp>
        <p:nvSpPr>
          <p:cNvPr id="3" name="object 3"/>
          <p:cNvSpPr txBox="1"/>
          <p:nvPr/>
        </p:nvSpPr>
        <p:spPr>
          <a:xfrm>
            <a:off x="711200" y="2309875"/>
            <a:ext cx="2588260" cy="2305685"/>
          </a:xfrm>
          <a:prstGeom prst="rect">
            <a:avLst/>
          </a:prstGeom>
        </p:spPr>
        <p:txBody>
          <a:bodyPr vert="horz" wrap="square" lIns="0" tIns="102235" rIns="0" bIns="0" rtlCol="0">
            <a:spAutoFit/>
          </a:bodyPr>
          <a:lstStyle/>
          <a:p>
            <a:pPr marL="372110" indent="-359410">
              <a:lnSpc>
                <a:spcPct val="100000"/>
              </a:lnSpc>
              <a:spcBef>
                <a:spcPts val="805"/>
              </a:spcBef>
              <a:buChar char="•"/>
              <a:tabLst>
                <a:tab pos="372110" algn="l"/>
                <a:tab pos="372745" algn="l"/>
              </a:tabLst>
            </a:pPr>
            <a:r>
              <a:rPr sz="2400" spc="-5" dirty="0">
                <a:latin typeface="Arial"/>
                <a:cs typeface="Arial"/>
              </a:rPr>
              <a:t>Option</a:t>
            </a:r>
            <a:r>
              <a:rPr sz="2400" spc="-10" dirty="0">
                <a:latin typeface="Arial"/>
                <a:cs typeface="Arial"/>
              </a:rPr>
              <a:t> </a:t>
            </a:r>
            <a:r>
              <a:rPr sz="2400" dirty="0">
                <a:latin typeface="Arial"/>
                <a:cs typeface="Arial"/>
              </a:rPr>
              <a:t>Sets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Entities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Fields Data</a:t>
            </a:r>
            <a:r>
              <a:rPr sz="2400" spc="-50" dirty="0">
                <a:latin typeface="Arial"/>
                <a:cs typeface="Arial"/>
              </a:rPr>
              <a:t> </a:t>
            </a:r>
            <a:r>
              <a:rPr sz="2400" dirty="0">
                <a:latin typeface="Arial"/>
                <a:cs typeface="Arial"/>
              </a:rPr>
              <a:t>type</a:t>
            </a:r>
            <a:endParaRPr sz="2400">
              <a:latin typeface="Arial"/>
              <a:cs typeface="Arial"/>
            </a:endParaRPr>
          </a:p>
          <a:p>
            <a:pPr marL="372110" indent="-359410">
              <a:lnSpc>
                <a:spcPct val="100000"/>
              </a:lnSpc>
              <a:spcBef>
                <a:spcPts val="720"/>
              </a:spcBef>
              <a:buChar char="•"/>
              <a:tabLst>
                <a:tab pos="372110" algn="l"/>
                <a:tab pos="372745" algn="l"/>
              </a:tabLst>
            </a:pPr>
            <a:r>
              <a:rPr sz="2400" spc="-5" dirty="0">
                <a:latin typeface="Arial"/>
                <a:cs typeface="Arial"/>
              </a:rPr>
              <a:t>Relationships</a:t>
            </a:r>
            <a:endParaRPr sz="2400">
              <a:latin typeface="Arial"/>
              <a:cs typeface="Arial"/>
            </a:endParaRPr>
          </a:p>
          <a:p>
            <a:pPr marL="372110" indent="-359410">
              <a:lnSpc>
                <a:spcPct val="100000"/>
              </a:lnSpc>
              <a:spcBef>
                <a:spcPts val="710"/>
              </a:spcBef>
              <a:buChar char="•"/>
              <a:tabLst>
                <a:tab pos="372110" algn="l"/>
                <a:tab pos="372745" algn="l"/>
              </a:tabLst>
            </a:pPr>
            <a:r>
              <a:rPr sz="2400" spc="-5" dirty="0">
                <a:latin typeface="Arial"/>
                <a:cs typeface="Arial"/>
              </a:rPr>
              <a:t>Field</a:t>
            </a:r>
            <a:r>
              <a:rPr sz="2400" spc="5" dirty="0">
                <a:latin typeface="Arial"/>
                <a:cs typeface="Arial"/>
              </a:rPr>
              <a:t> </a:t>
            </a:r>
            <a:r>
              <a:rPr sz="2400" spc="-5" dirty="0">
                <a:latin typeface="Arial"/>
                <a:cs typeface="Arial"/>
              </a:rPr>
              <a:t>mapping</a:t>
            </a:r>
            <a:endParaRPr sz="2400">
              <a:latin typeface="Arial"/>
              <a:cs typeface="Arial"/>
            </a:endParaRPr>
          </a:p>
        </p:txBody>
      </p:sp>
      <p:sp>
        <p:nvSpPr>
          <p:cNvPr id="5" name="object 5"/>
          <p:cNvSpPr/>
          <p:nvPr/>
        </p:nvSpPr>
        <p:spPr>
          <a:xfrm>
            <a:off x="5611367" y="2456688"/>
            <a:ext cx="5818632" cy="32095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9096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4267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3444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Innovation anywhere. Unlocks value everywhere.</a:t>
            </a: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rPr>
                <a:t>Data Service(Data</a:t>
              </a:r>
              <a:r>
                <a:rPr lang="en-US" sz="1600" b="1" kern="0" dirty="0">
                  <a:solidFill>
                    <a:srgbClr val="1A1A1A"/>
                  </a:solidFill>
                  <a:latin typeface="Segoe UI"/>
                  <a:cs typeface="Segoe UI" pitchFamily="34" charset="0"/>
                </a:rPr>
                <a:t> verse)</a:t>
              </a:r>
              <a:endParaRPr kumimoji="0" lang="en-US" sz="1600" b="1" i="0" u="none" strike="noStrike" kern="0" cap="none" spc="0" normalizeH="0" baseline="0" noProof="0" dirty="0">
                <a:ln>
                  <a:noFill/>
                </a:ln>
                <a:solidFill>
                  <a:srgbClr val="1A1A1A"/>
                </a:soli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86529" y="2394006"/>
            <a:ext cx="6316576" cy="2069988"/>
          </a:xfrm>
        </p:spPr>
        <p:txBody>
          <a:bodyPr vert="horz" lIns="91440" tIns="45720" rIns="91440" bIns="45720" rtlCol="0" anchor="ctr">
            <a:normAutofit/>
          </a:bodyPr>
          <a:lstStyle/>
          <a:p>
            <a:pPr algn="ctr"/>
            <a:r>
              <a:rPr lang="en-US" sz="5100" b="1" dirty="0"/>
              <a:t>Demo &amp; Hands-on</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Tree>
    <p:extLst>
      <p:ext uri="{BB962C8B-B14F-4D97-AF65-F5344CB8AC3E}">
        <p14:creationId xmlns:p14="http://schemas.microsoft.com/office/powerpoint/2010/main" val="24446042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AD4-3E36-43AE-B61F-9521AC7BC8BB}"/>
              </a:ext>
            </a:extLst>
          </p:cNvPr>
          <p:cNvSpPr>
            <a:spLocks noGrp="1"/>
          </p:cNvSpPr>
          <p:nvPr>
            <p:ph type="title"/>
          </p:nvPr>
        </p:nvSpPr>
        <p:spPr>
          <a:xfrm>
            <a:off x="4913675" y="597863"/>
            <a:ext cx="6316576" cy="2069988"/>
          </a:xfrm>
        </p:spPr>
        <p:txBody>
          <a:bodyPr vert="horz" lIns="91440" tIns="45720" rIns="91440" bIns="45720" rtlCol="0" anchor="ctr">
            <a:normAutofit/>
          </a:bodyPr>
          <a:lstStyle/>
          <a:p>
            <a:pPr algn="ctr"/>
            <a:r>
              <a:rPr lang="en-US" sz="5100" b="1" dirty="0"/>
              <a:t>Use case</a:t>
            </a:r>
          </a:p>
        </p:txBody>
      </p:sp>
      <p:pic>
        <p:nvPicPr>
          <p:cNvPr id="13" name="Graphic 12" descr="BIDashboard">
            <a:extLst>
              <a:ext uri="{FF2B5EF4-FFF2-40B4-BE49-F238E27FC236}">
                <a16:creationId xmlns:a16="http://schemas.microsoft.com/office/drawing/2014/main" id="{41241C26-4049-4C41-9080-8FCBB7F8C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9" y="1741932"/>
            <a:ext cx="3374136" cy="3374136"/>
          </a:xfrm>
          <a:prstGeom prst="rect">
            <a:avLst/>
          </a:prstGeom>
        </p:spPr>
      </p:pic>
      <p:sp>
        <p:nvSpPr>
          <p:cNvPr id="3" name="TextBox 2">
            <a:extLst>
              <a:ext uri="{FF2B5EF4-FFF2-40B4-BE49-F238E27FC236}">
                <a16:creationId xmlns:a16="http://schemas.microsoft.com/office/drawing/2014/main" id="{B36E1A61-D087-4F83-A3FB-A5109E717A62}"/>
              </a:ext>
            </a:extLst>
          </p:cNvPr>
          <p:cNvSpPr txBox="1"/>
          <p:nvPr/>
        </p:nvSpPr>
        <p:spPr>
          <a:xfrm>
            <a:off x="6607630" y="2667851"/>
            <a:ext cx="3181255" cy="369332"/>
          </a:xfrm>
          <a:prstGeom prst="rect">
            <a:avLst/>
          </a:prstGeom>
          <a:noFill/>
        </p:spPr>
        <p:txBody>
          <a:bodyPr wrap="none" rtlCol="0">
            <a:spAutoFit/>
          </a:bodyPr>
          <a:lstStyle/>
          <a:p>
            <a:r>
              <a:rPr lang="en-GB" dirty="0"/>
              <a:t>Develop a Helpdesk application</a:t>
            </a:r>
          </a:p>
        </p:txBody>
      </p:sp>
    </p:spTree>
    <p:extLst>
      <p:ext uri="{BB962C8B-B14F-4D97-AF65-F5344CB8AC3E}">
        <p14:creationId xmlns:p14="http://schemas.microsoft.com/office/powerpoint/2010/main" val="14169397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2140-EFD6-46B2-B616-E88E14C1DE46}"/>
              </a:ext>
            </a:extLst>
          </p:cNvPr>
          <p:cNvSpPr>
            <a:spLocks noGrp="1"/>
          </p:cNvSpPr>
          <p:nvPr>
            <p:ph type="title"/>
          </p:nvPr>
        </p:nvSpPr>
        <p:spPr/>
        <p:txBody>
          <a:bodyPr>
            <a:normAutofit/>
          </a:bodyPr>
          <a:lstStyle/>
          <a:p>
            <a:r>
              <a:rPr lang="en-US" sz="4000" dirty="0">
                <a:solidFill>
                  <a:schemeClr val="accent1"/>
                </a:solidFill>
              </a:rPr>
              <a:t>For Developers: Extending PowerApps and Flow</a:t>
            </a:r>
            <a:endParaRPr lang="en-GB" sz="4000" dirty="0">
              <a:solidFill>
                <a:schemeClr val="accent1"/>
              </a:solidFill>
            </a:endParaRPr>
          </a:p>
        </p:txBody>
      </p:sp>
      <p:sp>
        <p:nvSpPr>
          <p:cNvPr id="4" name="Text Placeholder 3">
            <a:extLst>
              <a:ext uri="{FF2B5EF4-FFF2-40B4-BE49-F238E27FC236}">
                <a16:creationId xmlns:a16="http://schemas.microsoft.com/office/drawing/2014/main" id="{79836827-40B1-42A7-A13D-DAC3E54A109A}"/>
              </a:ext>
            </a:extLst>
          </p:cNvPr>
          <p:cNvSpPr txBox="1">
            <a:spLocks/>
          </p:cNvSpPr>
          <p:nvPr/>
        </p:nvSpPr>
        <p:spPr>
          <a:xfrm>
            <a:off x="838200" y="2125980"/>
            <a:ext cx="10747375" cy="42291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
            </a:pPr>
            <a:r>
              <a:rPr lang="en-US" sz="2800" dirty="0">
                <a:solidFill>
                  <a:schemeClr val="tx1"/>
                </a:solidFill>
              </a:rPr>
              <a:t>Adding custom data sources to PowerApps</a:t>
            </a:r>
          </a:p>
          <a:p>
            <a:pPr marL="342900" indent="-342900">
              <a:lnSpc>
                <a:spcPct val="150000"/>
              </a:lnSpc>
              <a:buFont typeface="Wingdings" panose="05000000000000000000" pitchFamily="2" charset="2"/>
              <a:buChar char="§"/>
            </a:pPr>
            <a:r>
              <a:rPr lang="en-US" sz="2800" dirty="0">
                <a:solidFill>
                  <a:schemeClr val="tx1"/>
                </a:solidFill>
              </a:rPr>
              <a:t>Extending PowerApps language through Azure API Apps</a:t>
            </a:r>
          </a:p>
          <a:p>
            <a:pPr marL="342900" indent="-342900">
              <a:lnSpc>
                <a:spcPct val="150000"/>
              </a:lnSpc>
              <a:buFont typeface="Wingdings" panose="05000000000000000000" pitchFamily="2" charset="2"/>
              <a:buChar char="§"/>
            </a:pPr>
            <a:r>
              <a:rPr lang="en-US" sz="2800" dirty="0">
                <a:solidFill>
                  <a:schemeClr val="tx1"/>
                </a:solidFill>
              </a:rPr>
              <a:t>Extending PowerApps with Azure Functions</a:t>
            </a:r>
          </a:p>
          <a:p>
            <a:pPr marL="342900" indent="-342900">
              <a:lnSpc>
                <a:spcPct val="150000"/>
              </a:lnSpc>
              <a:buFont typeface="Wingdings" panose="05000000000000000000" pitchFamily="2" charset="2"/>
              <a:buChar char="§"/>
            </a:pPr>
            <a:r>
              <a:rPr lang="en-US" sz="2800" dirty="0">
                <a:solidFill>
                  <a:schemeClr val="tx1"/>
                </a:solidFill>
              </a:rPr>
              <a:t>Exchanging data from PowerApps with 3rd party system using Azure Service Bus</a:t>
            </a:r>
          </a:p>
          <a:p>
            <a:pPr marL="342900" indent="-342900">
              <a:lnSpc>
                <a:spcPct val="150000"/>
              </a:lnSpc>
              <a:buFont typeface="Wingdings" panose="05000000000000000000" pitchFamily="2" charset="2"/>
              <a:buChar char="§"/>
            </a:pPr>
            <a:r>
              <a:rPr lang="en-US" sz="2800" dirty="0">
                <a:solidFill>
                  <a:schemeClr val="tx1"/>
                </a:solidFill>
              </a:rPr>
              <a:t>Using Azure API Apps to create custom Flow Action</a:t>
            </a:r>
          </a:p>
        </p:txBody>
      </p:sp>
    </p:spTree>
    <p:extLst>
      <p:ext uri="{BB962C8B-B14F-4D97-AF65-F5344CB8AC3E}">
        <p14:creationId xmlns:p14="http://schemas.microsoft.com/office/powerpoint/2010/main" val="3444958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5D296-4E23-493E-8322-A46AABFDD563}"/>
              </a:ext>
            </a:extLst>
          </p:cNvPr>
          <p:cNvSpPr>
            <a:spLocks noGrp="1"/>
          </p:cNvSpPr>
          <p:nvPr>
            <p:ph type="title"/>
          </p:nvPr>
        </p:nvSpPr>
        <p:spPr/>
        <p:txBody>
          <a:bodyPr/>
          <a:lstStyle/>
          <a:p>
            <a:r>
              <a:rPr lang="en-GB" dirty="0">
                <a:solidFill>
                  <a:schemeClr val="accent1"/>
                </a:solidFill>
              </a:rPr>
              <a:t>Warning</a:t>
            </a:r>
          </a:p>
        </p:txBody>
      </p:sp>
      <p:sp>
        <p:nvSpPr>
          <p:cNvPr id="6" name="Text Placeholder 2">
            <a:extLst>
              <a:ext uri="{FF2B5EF4-FFF2-40B4-BE49-F238E27FC236}">
                <a16:creationId xmlns:a16="http://schemas.microsoft.com/office/drawing/2014/main" id="{F23E2EEC-5AFE-43B8-B1B2-7D32C2BD9D09}"/>
              </a:ext>
            </a:extLst>
          </p:cNvPr>
          <p:cNvSpPr txBox="1">
            <a:spLocks/>
          </p:cNvSpPr>
          <p:nvPr/>
        </p:nvSpPr>
        <p:spPr>
          <a:xfrm>
            <a:off x="838200" y="1626499"/>
            <a:ext cx="11006138" cy="4809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PowerApps are published as a Minimum Viable Product: things are changing. Prepare for change, and make your plans flexible.</a:t>
            </a:r>
            <a:br>
              <a:rPr lang="en-US" dirty="0"/>
            </a:br>
            <a:endParaRPr lang="en-US" dirty="0"/>
          </a:p>
          <a:p>
            <a:r>
              <a:rPr lang="en-US" dirty="0"/>
              <a:t>First prove that feature you require is supported by PowerApps, or is at least on the roadmap, to avoid dead-ends. </a:t>
            </a:r>
            <a:br>
              <a:rPr lang="en-US" dirty="0"/>
            </a:br>
            <a:endParaRPr lang="en-US" dirty="0"/>
          </a:p>
          <a:p>
            <a:r>
              <a:rPr lang="en-US" dirty="0"/>
              <a:t>Don’t overpromise.</a:t>
            </a:r>
          </a:p>
          <a:p>
            <a:pPr lvl="1"/>
            <a:r>
              <a:rPr lang="en-US" dirty="0"/>
              <a:t>You might end up deploying hacks as workarounds</a:t>
            </a:r>
          </a:p>
        </p:txBody>
      </p:sp>
    </p:spTree>
    <p:extLst>
      <p:ext uri="{BB962C8B-B14F-4D97-AF65-F5344CB8AC3E}">
        <p14:creationId xmlns:p14="http://schemas.microsoft.com/office/powerpoint/2010/main" val="39749194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9F019-634C-4C66-A8EA-BDB53D05C577}"/>
              </a:ext>
            </a:extLst>
          </p:cNvPr>
          <p:cNvSpPr>
            <a:spLocks noGrp="1"/>
          </p:cNvSpPr>
          <p:nvPr>
            <p:ph type="title"/>
          </p:nvPr>
        </p:nvSpPr>
        <p:spPr>
          <a:xfrm>
            <a:off x="145142" y="-11042"/>
            <a:ext cx="11208657" cy="1325563"/>
          </a:xfrm>
        </p:spPr>
        <p:txBody>
          <a:bodyPr/>
          <a:lstStyle/>
          <a:p>
            <a:r>
              <a:rPr lang="en-GB" b="1" dirty="0"/>
              <a:t>PowerApps Documentation</a:t>
            </a:r>
            <a:endParaRPr lang="en-GB" dirty="0"/>
          </a:p>
        </p:txBody>
      </p:sp>
      <p:pic>
        <p:nvPicPr>
          <p:cNvPr id="6" name="Picture 5">
            <a:hlinkClick r:id="rId3"/>
            <a:extLst>
              <a:ext uri="{FF2B5EF4-FFF2-40B4-BE49-F238E27FC236}">
                <a16:creationId xmlns:a16="http://schemas.microsoft.com/office/drawing/2014/main" id="{1E283BC8-F4F9-496D-A926-8B3755B295C5}"/>
              </a:ext>
            </a:extLst>
          </p:cNvPr>
          <p:cNvPicPr>
            <a:picLocks noChangeAspect="1"/>
          </p:cNvPicPr>
          <p:nvPr/>
        </p:nvPicPr>
        <p:blipFill>
          <a:blip r:embed="rId4"/>
          <a:stretch>
            <a:fillRect/>
          </a:stretch>
        </p:blipFill>
        <p:spPr>
          <a:xfrm>
            <a:off x="0" y="1314521"/>
            <a:ext cx="12192000" cy="5543479"/>
          </a:xfrm>
          <a:prstGeom prst="rect">
            <a:avLst/>
          </a:prstGeom>
        </p:spPr>
      </p:pic>
    </p:spTree>
    <p:extLst>
      <p:ext uri="{BB962C8B-B14F-4D97-AF65-F5344CB8AC3E}">
        <p14:creationId xmlns:p14="http://schemas.microsoft.com/office/powerpoint/2010/main" val="2607691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FDB3-F9CC-425F-93DF-58CF8C52E080}"/>
              </a:ext>
            </a:extLst>
          </p:cNvPr>
          <p:cNvSpPr>
            <a:spLocks noGrp="1"/>
          </p:cNvSpPr>
          <p:nvPr>
            <p:ph type="title"/>
          </p:nvPr>
        </p:nvSpPr>
        <p:spPr/>
        <p:txBody>
          <a:bodyPr/>
          <a:lstStyle/>
          <a:p>
            <a:r>
              <a:rPr lang="en-US" dirty="0"/>
              <a:t>aka.ms/</a:t>
            </a:r>
            <a:r>
              <a:rPr lang="en-US" dirty="0" err="1"/>
              <a:t>PowerAppsCommunity</a:t>
            </a:r>
            <a:endParaRPr lang="en-US" dirty="0"/>
          </a:p>
        </p:txBody>
      </p:sp>
      <p:pic>
        <p:nvPicPr>
          <p:cNvPr id="3" name="Picture 2">
            <a:extLst>
              <a:ext uri="{FF2B5EF4-FFF2-40B4-BE49-F238E27FC236}">
                <a16:creationId xmlns:a16="http://schemas.microsoft.com/office/drawing/2014/main" id="{25CE72DA-BB88-4B29-A5AD-0FE2F0D3FBD1}"/>
              </a:ext>
            </a:extLst>
          </p:cNvPr>
          <p:cNvPicPr>
            <a:picLocks noChangeAspect="1"/>
          </p:cNvPicPr>
          <p:nvPr/>
        </p:nvPicPr>
        <p:blipFill>
          <a:blip r:embed="rId2"/>
          <a:stretch>
            <a:fillRect/>
          </a:stretch>
        </p:blipFill>
        <p:spPr>
          <a:xfrm>
            <a:off x="1769744" y="1379710"/>
            <a:ext cx="8652511" cy="5113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864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6F8A98-5AF2-40DF-9592-BCACBE591E74}"/>
              </a:ext>
            </a:extLst>
          </p:cNvPr>
          <p:cNvPicPr>
            <a:picLocks noChangeAspect="1"/>
          </p:cNvPicPr>
          <p:nvPr/>
        </p:nvPicPr>
        <p:blipFill>
          <a:blip r:embed="rId2"/>
          <a:stretch>
            <a:fillRect/>
          </a:stretch>
        </p:blipFill>
        <p:spPr>
          <a:xfrm>
            <a:off x="380504" y="428625"/>
            <a:ext cx="11430991" cy="6431837"/>
          </a:xfrm>
          <a:prstGeom prst="rect">
            <a:avLst/>
          </a:prstGeom>
        </p:spPr>
      </p:pic>
      <p:pic>
        <p:nvPicPr>
          <p:cNvPr id="5" name="Picture 4">
            <a:extLst>
              <a:ext uri="{FF2B5EF4-FFF2-40B4-BE49-F238E27FC236}">
                <a16:creationId xmlns:a16="http://schemas.microsoft.com/office/drawing/2014/main" id="{CF9DF8D0-13D9-42B2-8E65-A5E1EF406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8625"/>
            <a:ext cx="11430000" cy="6429375"/>
          </a:xfrm>
          <a:prstGeom prst="rect">
            <a:avLst/>
          </a:prstGeom>
        </p:spPr>
      </p:pic>
      <p:sp>
        <p:nvSpPr>
          <p:cNvPr id="3" name="Rectangle 2">
            <a:extLst>
              <a:ext uri="{FF2B5EF4-FFF2-40B4-BE49-F238E27FC236}">
                <a16:creationId xmlns:a16="http://schemas.microsoft.com/office/drawing/2014/main" id="{B1ECB55C-21C2-4EBD-A367-10DB6D0C3FD1}"/>
              </a:ext>
            </a:extLst>
          </p:cNvPr>
          <p:cNvSpPr/>
          <p:nvPr/>
        </p:nvSpPr>
        <p:spPr>
          <a:xfrm>
            <a:off x="0" y="5319117"/>
            <a:ext cx="12192000" cy="1538883"/>
          </a:xfrm>
          <a:prstGeom prst="rect">
            <a:avLst/>
          </a:prstGeom>
          <a:solidFill>
            <a:srgbClr val="742774"/>
          </a:solidFill>
        </p:spPr>
        <p:txBody>
          <a:bodyPr wrap="square" tIns="365760" bIns="548640" anchor="ctr">
            <a:spAutoFit/>
          </a:bodyPr>
          <a:lstStyle/>
          <a:p>
            <a:pPr algn="ctr"/>
            <a:r>
              <a:rPr lang="en-US" sz="4000" b="1" u="sng" dirty="0">
                <a:solidFill>
                  <a:schemeClr val="bg1"/>
                </a:solidFill>
                <a:hlinkClick r:id="rId4">
                  <a:extLst>
                    <a:ext uri="{A12FA001-AC4F-418D-AE19-62706E023703}">
                      <ahyp:hlinkClr xmlns:ahyp="http://schemas.microsoft.com/office/drawing/2018/hyperlinkcolor" val="tx"/>
                    </a:ext>
                  </a:extLst>
                </a:hlinkClick>
              </a:rPr>
              <a:t>https://aka.ms/PowerPlatformResources</a:t>
            </a:r>
            <a:endParaRPr lang="en-US" sz="4000" b="1" dirty="0">
              <a:solidFill>
                <a:schemeClr val="bg1"/>
              </a:solidFill>
            </a:endParaRPr>
          </a:p>
        </p:txBody>
      </p:sp>
    </p:spTree>
    <p:extLst>
      <p:ext uri="{BB962C8B-B14F-4D97-AF65-F5344CB8AC3E}">
        <p14:creationId xmlns:p14="http://schemas.microsoft.com/office/powerpoint/2010/main" val="318343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A81CB-CA93-47FC-9745-F939914FF06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FC726BED-F8E4-412B-905E-EBBC6F02292B}"/>
              </a:ext>
            </a:extLst>
          </p:cNvPr>
          <p:cNvSpPr>
            <a:spLocks noGrp="1"/>
          </p:cNvSpPr>
          <p:nvPr>
            <p:ph idx="1"/>
          </p:nvPr>
        </p:nvSpPr>
        <p:spPr/>
        <p:txBody>
          <a:bodyPr>
            <a:normAutofit fontScale="92500" lnSpcReduction="20000"/>
          </a:bodyPr>
          <a:lstStyle/>
          <a:p>
            <a:r>
              <a:rPr lang="en-GB" dirty="0">
                <a:hlinkClick r:id="rId2"/>
              </a:rPr>
              <a:t>https://docs.microsoft.com/en-us/connectors/custom-connectors/define-blank</a:t>
            </a:r>
            <a:r>
              <a:rPr lang="en-GB" dirty="0"/>
              <a:t> </a:t>
            </a:r>
          </a:p>
          <a:p>
            <a:r>
              <a:rPr lang="en-GB" dirty="0">
                <a:hlinkClick r:id="rId3"/>
              </a:rPr>
              <a:t>http://toddbaginski.com/blog/powerapps-coding-guidelines/</a:t>
            </a:r>
            <a:endParaRPr lang="en-GB" dirty="0"/>
          </a:p>
          <a:p>
            <a:r>
              <a:rPr lang="en-GB" dirty="0">
                <a:hlinkClick r:id="rId4"/>
              </a:rPr>
              <a:t>https://docs.microsoft.com/en-us/powerapps/maker/canvas-apps/working-with-variables</a:t>
            </a:r>
            <a:endParaRPr lang="en-GB" dirty="0"/>
          </a:p>
          <a:p>
            <a:endParaRPr lang="en-GB" dirty="0">
              <a:hlinkClick r:id="rId5"/>
            </a:endParaRPr>
          </a:p>
          <a:p>
            <a:r>
              <a:rPr lang="en-GB" dirty="0">
                <a:hlinkClick r:id="rId5"/>
              </a:rPr>
              <a:t>https://docs.microsoft.com/en-us/powerapps/maker/canvas-apps/formula-reference</a:t>
            </a:r>
            <a:r>
              <a:rPr lang="en-GB" dirty="0"/>
              <a:t> </a:t>
            </a:r>
          </a:p>
          <a:p>
            <a:endParaRPr lang="en-GB" dirty="0"/>
          </a:p>
          <a:p>
            <a:r>
              <a:rPr lang="en-GB" dirty="0">
                <a:hlinkClick r:id="rId6"/>
              </a:rPr>
              <a:t>https://docs.microsoft.com/en-us/powerapps/maker/canvas-apps/create-update-collection</a:t>
            </a:r>
            <a:endParaRPr lang="en-GB" dirty="0"/>
          </a:p>
          <a:p>
            <a:r>
              <a:rPr lang="en-GB" dirty="0"/>
              <a:t> </a:t>
            </a:r>
          </a:p>
        </p:txBody>
      </p:sp>
    </p:spTree>
    <p:extLst>
      <p:ext uri="{BB962C8B-B14F-4D97-AF65-F5344CB8AC3E}">
        <p14:creationId xmlns:p14="http://schemas.microsoft.com/office/powerpoint/2010/main" val="369247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79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heme/theme1.xml><?xml version="1.0" encoding="utf-8"?>
<a:theme xmlns:a="http://schemas.openxmlformats.org/drawingml/2006/main" name="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2152</TotalTime>
  <Words>4565</Words>
  <Application>Microsoft Office PowerPoint</Application>
  <PresentationFormat>Widescreen</PresentationFormat>
  <Paragraphs>790</Paragraphs>
  <Slides>88</Slides>
  <Notes>44</Notes>
  <HiddenSlides>2</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88</vt:i4>
      </vt:variant>
    </vt:vector>
  </HeadingPairs>
  <TitlesOfParts>
    <vt:vector size="106" baseType="lpstr">
      <vt:lpstr>Arial</vt:lpstr>
      <vt:lpstr>Calibri</vt:lpstr>
      <vt:lpstr>Calibri Light</vt:lpstr>
      <vt:lpstr>Consolas</vt:lpstr>
      <vt:lpstr>Open Sans Light</vt:lpstr>
      <vt:lpstr>Proxima Nova</vt:lpstr>
      <vt:lpstr>Segoe UI</vt:lpstr>
      <vt:lpstr>Segoe UI Light</vt:lpstr>
      <vt:lpstr>Segoe UI Semibold</vt:lpstr>
      <vt:lpstr>Segoe UI Semilight</vt:lpstr>
      <vt:lpstr>SegoeUI</vt:lpstr>
      <vt:lpstr>Tahoma</vt:lpstr>
      <vt:lpstr>Times New Roman</vt:lpstr>
      <vt:lpstr>Wingdings</vt:lpstr>
      <vt:lpstr>Office Theme</vt:lpstr>
      <vt:lpstr>1_Office Theme</vt:lpstr>
      <vt:lpstr>2_5-50002_Ignite_Breakout_Template</vt:lpstr>
      <vt:lpstr>2_Office Theme</vt:lpstr>
      <vt:lpstr>PowerPoint Presentation</vt:lpstr>
      <vt:lpstr>Jenkins NS</vt:lpstr>
      <vt:lpstr>PowerPoint Presentation</vt:lpstr>
      <vt:lpstr>PowerPoint Presentation</vt:lpstr>
      <vt:lpstr>Low Code Evolution</vt:lpstr>
      <vt:lpstr>The evolution of how people buy applications</vt:lpstr>
      <vt:lpstr>Benefits of low-code development platforms </vt:lpstr>
      <vt:lpstr>PowerPoint Presentation</vt:lpstr>
      <vt:lpstr>Who here has a Microsoft 365 background? </vt:lpstr>
      <vt:lpstr>What about a Dynamics 365 background? </vt:lpstr>
      <vt:lpstr>Last, but not least, what about Azure?</vt:lpstr>
      <vt:lpstr>Why Power Platform?</vt:lpstr>
      <vt:lpstr>Introduction</vt:lpstr>
      <vt:lpstr>InfoPath</vt:lpstr>
      <vt:lpstr>InfoPath replacement?</vt:lpstr>
      <vt:lpstr>What is PowerApps?</vt:lpstr>
      <vt:lpstr>Line of business mobile applications</vt:lpstr>
      <vt:lpstr>Microsoft PowerApps</vt:lpstr>
      <vt:lpstr>Benefits of PowerApps</vt:lpstr>
      <vt:lpstr>What can I build with PowerApps?</vt:lpstr>
      <vt:lpstr>PowerApps for Office 365</vt:lpstr>
      <vt:lpstr>License Options and Costs</vt:lpstr>
      <vt:lpstr>PowerPoint Presentation</vt:lpstr>
      <vt:lpstr>License Options and Costs for external Users</vt:lpstr>
      <vt:lpstr>PowerPoint Presentation</vt:lpstr>
      <vt:lpstr>Setup Environment</vt:lpstr>
      <vt:lpstr>Creating PowerApps from a Data Source  Create a First PowerApps using Excel Sheet</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 Data verse?</vt:lpstr>
      <vt:lpstr>What is the Common Data Service (Data verse)?</vt:lpstr>
      <vt:lpstr>Canvas App vs Model-Driven Apps</vt:lpstr>
      <vt:lpstr>PowerPoint Presentation</vt:lpstr>
      <vt:lpstr>Canvas Apps help business-power-users to create and  use custom business apps across platforms using Excel and PowerPoint skills</vt:lpstr>
      <vt:lpstr>EASY AUTHORING</vt:lpstr>
      <vt:lpstr>CLOUD AND ON-PREMISES CONNECTIVITY</vt:lpstr>
      <vt:lpstr>CROSS-PLATFORM</vt:lpstr>
      <vt:lpstr>POWERAPPS MAKER PORTAL [HTTPS://WEB.POWERAPPS.COM/]</vt:lpstr>
      <vt:lpstr>POWERAPPS STUDIO FOR THE WEB [HTTPS://CREATE.POWERAPPS.COM/]</vt:lpstr>
      <vt:lpstr>POWERAPPS STUDIO PARTS</vt:lpstr>
      <vt:lpstr>Data Sources and connections</vt:lpstr>
      <vt:lpstr>Data Sources…</vt:lpstr>
      <vt:lpstr>Environments</vt:lpstr>
      <vt:lpstr>Demo &amp; Hands-on</vt:lpstr>
      <vt:lpstr>Creating PowerApps </vt:lpstr>
      <vt:lpstr>Creating PowerApps from a Data Source  Create a PowerApps using SharePoint</vt:lpstr>
      <vt:lpstr>Creating PowerApps from Blank</vt:lpstr>
      <vt:lpstr>Branding and Media</vt:lpstr>
      <vt:lpstr>GALLERY</vt:lpstr>
      <vt:lpstr>Demo &amp; Hands-on</vt:lpstr>
      <vt:lpstr>PowerApps Controls</vt:lpstr>
      <vt:lpstr>Demo &amp; Hands-on</vt:lpstr>
      <vt:lpstr>Formulas, Variables &amp; Collections</vt:lpstr>
      <vt:lpstr>Variables</vt:lpstr>
      <vt:lpstr>Variables…</vt:lpstr>
      <vt:lpstr>Collection</vt:lpstr>
      <vt:lpstr>Collection Example 1</vt:lpstr>
      <vt:lpstr>Collection Example 2</vt:lpstr>
      <vt:lpstr>Patch, Defaults, Update If</vt:lpstr>
      <vt:lpstr>Disambiguation operator</vt:lpstr>
      <vt:lpstr>Connectors</vt:lpstr>
      <vt:lpstr>Why build a connector?</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Demo &amp; Hands-on</vt:lpstr>
      <vt:lpstr>PowerPoint Presentation</vt:lpstr>
      <vt:lpstr>Data model design</vt:lpstr>
      <vt:lpstr>PowerPoint Presentation</vt:lpstr>
      <vt:lpstr>Demo &amp; Hands-on</vt:lpstr>
      <vt:lpstr>Use case</vt:lpstr>
      <vt:lpstr>For Developers: Extending PowerApps and Flow</vt:lpstr>
      <vt:lpstr>Warning</vt:lpstr>
      <vt:lpstr>PowerApps Documentation</vt:lpstr>
      <vt:lpstr>aka.ms/PowerAppsCommunity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37</cp:revision>
  <dcterms:created xsi:type="dcterms:W3CDTF">2019-10-10T05:20:47Z</dcterms:created>
  <dcterms:modified xsi:type="dcterms:W3CDTF">2021-07-10T10:07:39Z</dcterms:modified>
</cp:coreProperties>
</file>